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30.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notesSlide30.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slides/slide33.xml" ContentType="application/vnd.openxmlformats-officedocument.presentationml.slide+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80.xml" ContentType="application/vnd.openxmlformats-officedocument.presentationml.slideLayout+xml"/>
  <Override PartName="/ppt/slideLayouts/slideLayout178.xml" ContentType="application/vnd.openxmlformats-officedocument.presentationml.slideLayout+xml"/>
  <Override PartName="/ppt/slideLayouts/slideLayout173.xml" ContentType="application/vnd.openxmlformats-officedocument.presentationml.slideLayout+xml"/>
  <Override PartName="/ppt/slideLayouts/slideLayout172.xml" ContentType="application/vnd.openxmlformats-officedocument.presentationml.slideLayout+xml"/>
  <Override PartName="/ppt/slideLayouts/slideLayout171.xml" ContentType="application/vnd.openxmlformats-officedocument.presentationml.slideLayout+xml"/>
  <Override PartName="/ppt/slideLayouts/slideLayout169.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0.xml" ContentType="application/vnd.openxmlformats-officedocument.presentationml.slideLayout+xml"/>
  <Override PartName="/ppt/slideLayouts/slideLayout174.xml" ContentType="application/vnd.openxmlformats-officedocument.presentationml.slideLayout+xml"/>
  <Override PartName="/ppt/slideLayouts/slideLayout159.xml" ContentType="application/vnd.openxmlformats-officedocument.presentationml.slideLayout+xml"/>
  <Override PartName="/ppt/slideLayouts/slideLayout175.xml" ContentType="application/vnd.openxmlformats-officedocument.presentationml.slideLayout+xml"/>
  <Override PartName="/ppt/slideLayouts/slideLayout157.xml" ContentType="application/vnd.openxmlformats-officedocument.presentationml.slideLayout+xml"/>
  <Override PartName="/ppt/slideLayouts/slideLayout156.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152.xml" ContentType="application/vnd.openxmlformats-officedocument.presentationml.slideLayout+xml"/>
  <Override PartName="/ppt/slideLayouts/slideLayout179.xml" ContentType="application/vnd.openxmlformats-officedocument.presentationml.slideLayout+xml"/>
  <Override PartName="/ppt/slideLayouts/slideLayout147.xml" ContentType="application/vnd.openxmlformats-officedocument.presentationml.slideLayout+xml"/>
  <Override PartName="/ppt/slideLayouts/slideLayout145.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77.xml" ContentType="application/vnd.openxmlformats-officedocument.presentationml.slideLayout+xml"/>
  <Override PartName="/ppt/slideLayouts/slideLayout139.xml" ContentType="application/vnd.openxmlformats-officedocument.presentationml.slideLayout+xml"/>
  <Override PartName="/ppt/slideLayouts/slideLayout135.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70.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121.xml" ContentType="application/vnd.openxmlformats-officedocument.presentationml.slideLayout+xml"/>
  <Override PartName="/ppt/slideLayouts/slideLayout115.xml" ContentType="application/vnd.openxmlformats-officedocument.presentationml.slideLayout+xml"/>
  <Override PartName="/ppt/slideLayouts/slideLayout111.xml" ContentType="application/vnd.openxmlformats-officedocument.presentationml.slideLayout+xml"/>
  <Override PartName="/ppt/slideLayouts/slideLayout105.xml" ContentType="application/vnd.openxmlformats-officedocument.presentationml.slideLayout+xml"/>
  <Override PartName="/ppt/slideLayouts/slideLayout112.xml" ContentType="application/vnd.openxmlformats-officedocument.presentationml.slideLayout+xml"/>
  <Override PartName="/ppt/slideLayouts/slideLayout149.xml" ContentType="application/vnd.openxmlformats-officedocument.presentationml.slideLayout+xml"/>
  <Override PartName="/ppt/slideLayouts/slideLayout100.xml" ContentType="application/vnd.openxmlformats-officedocument.presentationml.slideLayout+xml"/>
  <Override PartName="/ppt/slideLayouts/slideLayout132.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107.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151.xml" ContentType="application/vnd.openxmlformats-officedocument.presentationml.slideLayout+xml"/>
  <Override PartName="/ppt/slideLayouts/slideLayout95.xml" ContentType="application/vnd.openxmlformats-officedocument.presentationml.slideLayout+xml"/>
  <Override PartName="/ppt/slideLayouts/slideLayout167.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92.xml" ContentType="application/vnd.openxmlformats-officedocument.presentationml.slideLayout+xml"/>
  <Override PartName="/ppt/slideLayouts/slideLayout122.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153.xml" ContentType="application/vnd.openxmlformats-officedocument.presentationml.slideLayout+xml"/>
  <Override PartName="/ppt/slideLayouts/slideLayout69.xml" ContentType="application/vnd.openxmlformats-officedocument.presentationml.slideLayout+xml"/>
  <Override PartName="/ppt/slideLayouts/slideLayout150.xml" ContentType="application/vnd.openxmlformats-officedocument.presentationml.slideLayout+xml"/>
  <Override PartName="/ppt/slideLayouts/slideLayout67.xml" ContentType="application/vnd.openxmlformats-officedocument.presentationml.slideLayout+xml"/>
  <Override PartName="/ppt/slideLayouts/slideLayout124.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87.xml" ContentType="application/vnd.openxmlformats-officedocument.presentationml.slideLayout+xml"/>
  <Override PartName="/ppt/slideLayouts/slideLayout104.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09.xml" ContentType="application/vnd.openxmlformats-officedocument.presentationml.slideLayout+xml"/>
  <Override PartName="/ppt/slideLayouts/slideLayout162.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19.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134.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96.xml" ContentType="application/vnd.openxmlformats-officedocument.presentationml.slideLayout+xml"/>
  <Override PartName="/ppt/slideLayouts/slideLayout34.xml" ContentType="application/vnd.openxmlformats-officedocument.presentationml.slideLayout+xml"/>
  <Override PartName="/ppt/slideLayouts/slideLayout61.xml" ContentType="application/vnd.openxmlformats-officedocument.presentationml.slideLayout+xml"/>
  <Override PartName="/ppt/slideLayouts/slideLayout33.xml" ContentType="application/vnd.openxmlformats-officedocument.presentationml.slideLayout+xml"/>
  <Override PartName="/ppt/slideLayouts/slideLayout108.xml" ContentType="application/vnd.openxmlformats-officedocument.presentationml.slideLayout+xml"/>
  <Override PartName="/ppt/slideLayouts/slideLayout168.xml" ContentType="application/vnd.openxmlformats-officedocument.presentationml.slideLayout+xml"/>
  <Override PartName="/ppt/slideLayouts/slideLayout76.xml" ContentType="application/vnd.openxmlformats-officedocument.presentationml.slideLayout+xml"/>
  <Override PartName="/ppt/slideLayouts/slideLayout47.xml" ContentType="application/vnd.openxmlformats-officedocument.presentationml.slideLayout+xml"/>
  <Override PartName="/ppt/slideLayouts/slideLayout117.xml" ContentType="application/vnd.openxmlformats-officedocument.presentationml.slideLayout+xml"/>
  <Override PartName="/ppt/slideLayouts/slideLayout68.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110.xml" ContentType="application/vnd.openxmlformats-officedocument.presentationml.slideLayout+xml"/>
  <Override PartName="/ppt/slideLayouts/slideLayout148.xml" ContentType="application/vnd.openxmlformats-officedocument.presentationml.slideLayout+xml"/>
  <Override PartName="/ppt/slideLayouts/slideLayout26.xml" ContentType="application/vnd.openxmlformats-officedocument.presentationml.slideLayout+xml"/>
  <Override PartName="/ppt/slideLayouts/slideLayout137.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133.xml" ContentType="application/vnd.openxmlformats-officedocument.presentationml.slideLayout+xml"/>
  <Override PartName="/ppt/slideLayouts/slideLayout54.xml" ContentType="application/vnd.openxmlformats-officedocument.presentationml.slideLayout+xml"/>
  <Override PartName="/ppt/slideLayouts/slideLayout27.xml" ContentType="application/vnd.openxmlformats-officedocument.presentationml.slideLayout+xml"/>
  <Override PartName="/ppt/slideLayouts/slideLayout158.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101.xml" ContentType="application/vnd.openxmlformats-officedocument.presentationml.slideLayout+xml"/>
  <Override PartName="/ppt/slideLayouts/slideLayout21.xml" ContentType="application/vnd.openxmlformats-officedocument.presentationml.slideLayout+xml"/>
  <Override PartName="/ppt/slideLayouts/slideLayout98.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116.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9.xml" ContentType="application/vnd.openxmlformats-officedocument.presentationml.slideLayout+xml"/>
  <Override PartName="/ppt/slideLayouts/slideLayout144.xml" ContentType="application/vnd.openxmlformats-officedocument.presentationml.slideLayout+xml"/>
  <Override PartName="/ppt/slideLayouts/slideLayout17.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114.xml" ContentType="application/vnd.openxmlformats-officedocument.presentationml.slideLayout+xml"/>
  <Override PartName="/ppt/slideLayouts/slideLayout176.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161.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73.xml" ContentType="application/vnd.openxmlformats-officedocument.presentationml.slideLayout+xml"/>
  <Override PartName="/ppt/slideLayouts/slideLayout126.xml" ContentType="application/vnd.openxmlformats-officedocument.presentationml.slideLayout+xml"/>
  <Override PartName="/ppt/slideLayouts/slideLayout103.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63.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slideLayouts/slideLayout70.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180.xml.rels" ContentType="application/vnd.openxmlformats-package.relationships+xml"/>
  <Override PartName="/ppt/slideLayouts/_rels/slideLayout177.xml.rels" ContentType="application/vnd.openxmlformats-package.relationships+xml"/>
  <Override PartName="/ppt/slideLayouts/_rels/slideLayout175.xml.rels" ContentType="application/vnd.openxmlformats-package.relationships+xml"/>
  <Override PartName="/ppt/slideLayouts/_rels/slideLayout174.xml.rels" ContentType="application/vnd.openxmlformats-package.relationships+xml"/>
  <Override PartName="/ppt/slideLayouts/_rels/slideLayout173.xml.rels" ContentType="application/vnd.openxmlformats-package.relationships+xml"/>
  <Override PartName="/ppt/slideLayouts/_rels/slideLayout170.xml.rels" ContentType="application/vnd.openxmlformats-package.relationships+xml"/>
  <Override PartName="/ppt/slideLayouts/_rels/slideLayout169.xml.rels" ContentType="application/vnd.openxmlformats-package.relationships+xml"/>
  <Override PartName="/ppt/slideLayouts/_rels/slideLayout168.xml.rels" ContentType="application/vnd.openxmlformats-package.relationships+xml"/>
  <Override PartName="/ppt/slideLayouts/_rels/slideLayout165.xml.rels" ContentType="application/vnd.openxmlformats-package.relationships+xml"/>
  <Override PartName="/ppt/slideLayouts/_rels/slideLayout171.xml.rels" ContentType="application/vnd.openxmlformats-package.relationships+xml"/>
  <Override PartName="/ppt/slideLayouts/_rels/slideLayout161.xml.rels" ContentType="application/vnd.openxmlformats-package.relationships+xml"/>
  <Override PartName="/ppt/slideLayouts/_rels/slideLayout160.xml.rels" ContentType="application/vnd.openxmlformats-package.relationships+xml"/>
  <Override PartName="/ppt/slideLayouts/_rels/slideLayout158.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149.xml.rels" ContentType="application/vnd.openxmlformats-package.relationships+xml"/>
  <Override PartName="/ppt/slideLayouts/_rels/slideLayout163.xml.rels" ContentType="application/vnd.openxmlformats-package.relationships+xml"/>
  <Override PartName="/ppt/slideLayouts/_rels/slideLayout147.xml.rels" ContentType="application/vnd.openxmlformats-package.relationships+xml"/>
  <Override PartName="/ppt/slideLayouts/_rels/slideLayout146.xml.rels" ContentType="application/vnd.openxmlformats-package.relationships+xml"/>
  <Override PartName="/ppt/slideLayouts/_rels/slideLayout166.xml.rels" ContentType="application/vnd.openxmlformats-package.relationships+xml"/>
  <Override PartName="/ppt/slideLayouts/_rels/slideLayout145.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37.xml.rels" ContentType="application/vnd.openxmlformats-package.relationships+xml"/>
  <Override PartName="/ppt/slideLayouts/_rels/slideLayout136.xml.rels" ContentType="application/vnd.openxmlformats-package.relationships+xml"/>
  <Override PartName="/ppt/slideLayouts/_rels/slideLayout135.xml.rels" ContentType="application/vnd.openxmlformats-package.relationships+xml"/>
  <Override PartName="/ppt/slideLayouts/_rels/slideLayout132.xml.rels" ContentType="application/vnd.openxmlformats-package.relationships+xml"/>
  <Override PartName="/ppt/slideLayouts/_rels/slideLayout128.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23.xml.rels" ContentType="application/vnd.openxmlformats-package.relationships+xml"/>
  <Override PartName="/ppt/slideLayouts/_rels/slideLayout122.xml.rels" ContentType="application/vnd.openxmlformats-package.relationships+xml"/>
  <Override PartName="/ppt/slideLayouts/_rels/slideLayout167.xml.rels" ContentType="application/vnd.openxmlformats-package.relationships+xml"/>
  <Override PartName="/ppt/slideLayouts/_rels/slideLayout118.xml.rels" ContentType="application/vnd.openxmlformats-package.relationships+xml"/>
  <Override PartName="/ppt/slideLayouts/_rels/slideLayout162.xml.rels" ContentType="application/vnd.openxmlformats-package.relationships+xml"/>
  <Override PartName="/ppt/slideLayouts/_rels/slideLayout157.xml.rels" ContentType="application/vnd.openxmlformats-package.relationships+xml"/>
  <Override PartName="/ppt/slideLayouts/_rels/slideLayout116.xml.rels" ContentType="application/vnd.openxmlformats-package.relationships+xml"/>
  <Override PartName="/ppt/slideLayouts/_rels/slideLayout114.xml.rels" ContentType="application/vnd.openxmlformats-package.relationships+xml"/>
  <Override PartName="/ppt/slideLayouts/_rels/slideLayout120.xml.rels" ContentType="application/vnd.openxmlformats-package.relationships+xml"/>
  <Override PartName="/ppt/slideLayouts/_rels/slideLayout112.xml.rels" ContentType="application/vnd.openxmlformats-package.relationships+xml"/>
  <Override PartName="/ppt/slideLayouts/_rels/slideLayout179.xml.rels" ContentType="application/vnd.openxmlformats-package.relationships+xml"/>
  <Override PartName="/ppt/slideLayouts/_rels/slideLayout121.xml.rels" ContentType="application/vnd.openxmlformats-package.relationships+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59.xml.rels" ContentType="application/vnd.openxmlformats-package.relationships+xml"/>
  <Override PartName="/ppt/slideLayouts/_rels/slideLayout134.xml.rels" ContentType="application/vnd.openxmlformats-package.relationships+xml"/>
  <Override PartName="/ppt/slideLayouts/_rels/slideLayout102.xml.rels" ContentType="application/vnd.openxmlformats-package.relationships+xml"/>
  <Override PartName="/ppt/slideLayouts/_rels/slideLayout164.xml.rels" ContentType="application/vnd.openxmlformats-package.relationships+xml"/>
  <Override PartName="/ppt/slideLayouts/_rels/slideLayout101.xml.rels" ContentType="application/vnd.openxmlformats-package.relationships+xml"/>
  <Override PartName="/ppt/slideLayouts/_rels/slideLayout125.xml.rels" ContentType="application/vnd.openxmlformats-package.relationships+xml"/>
  <Override PartName="/ppt/slideLayouts/_rels/slideLayout178.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10.xml.rels" ContentType="application/vnd.openxmlformats-package.relationships+xml"/>
  <Override PartName="/ppt/slideLayouts/_rels/slideLayout94.xml.rels" ContentType="application/vnd.openxmlformats-package.relationships+xml"/>
  <Override PartName="/ppt/slideLayouts/_rels/slideLayout106.xml.rels" ContentType="application/vnd.openxmlformats-package.relationships+xml"/>
  <Override PartName="/ppt/slideLayouts/_rels/slideLayout93.xml.rels" ContentType="application/vnd.openxmlformats-package.relationships+xml"/>
  <Override PartName="/ppt/slideLayouts/_rels/slideLayout87.xml.rels" ContentType="application/vnd.openxmlformats-package.relationships+xml"/>
  <Override PartName="/ppt/slideLayouts/_rels/slideLayout85.xml.rels" ContentType="application/vnd.openxmlformats-package.relationships+xml"/>
  <Override PartName="/ppt/slideLayouts/_rels/slideLayout143.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9.xml.rels" ContentType="application/vnd.openxmlformats-package.relationships+xml"/>
  <Override PartName="/ppt/slideLayouts/_rels/slideLayout115.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119.xml.rels" ContentType="application/vnd.openxmlformats-package.relationships+xml"/>
  <Override PartName="/ppt/slideLayouts/_rels/slideLayout103.xml.rels" ContentType="application/vnd.openxmlformats-package.relationships+xml"/>
  <Override PartName="/ppt/slideLayouts/_rels/slideLayout75.xml.rels" ContentType="application/vnd.openxmlformats-package.relationships+xml"/>
  <Override PartName="/ppt/slideLayouts/_rels/slideLayout154.xml.rels" ContentType="application/vnd.openxmlformats-package.relationships+xml"/>
  <Override PartName="/ppt/slideLayouts/_rels/slideLayout92.xml.rels" ContentType="application/vnd.openxmlformats-package.relationships+xml"/>
  <Override PartName="/ppt/slideLayouts/_rels/slideLayout156.xml.rels" ContentType="application/vnd.openxmlformats-package.relationships+xml"/>
  <Override PartName="/ppt/slideLayouts/_rels/slideLayout74.xml.rels" ContentType="application/vnd.openxmlformats-package.relationships+xml"/>
  <Override PartName="/ppt/slideLayouts/_rels/slideLayout133.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148.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69.xml.rels" ContentType="application/vnd.openxmlformats-package.relationships+xml"/>
  <Override PartName="/ppt/slideLayouts/_rels/slideLayout138.xml.rels" ContentType="application/vnd.openxmlformats-package.relationships+xml"/>
  <Override PartName="/ppt/slideLayouts/_rels/slideLayout47.xml.rels" ContentType="application/vnd.openxmlformats-package.relationships+xml"/>
  <Override PartName="/ppt/slideLayouts/_rels/slideLayout124.xml.rels" ContentType="application/vnd.openxmlformats-package.relationships+xml"/>
  <Override PartName="/ppt/slideLayouts/_rels/slideLayout155.xml.rels" ContentType="application/vnd.openxmlformats-package.relationships+xml"/>
  <Override PartName="/ppt/slideLayouts/_rels/slideLayout109.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86.xml.rels" ContentType="application/vnd.openxmlformats-package.relationships+xml"/>
  <Override PartName="/ppt/slideLayouts/_rels/slideLayout11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113.xml.rels" ContentType="application/vnd.openxmlformats-package.relationships+xml"/>
  <Override PartName="/ppt/slideLayouts/_rels/slideLayout76.xml.rels" ContentType="application/vnd.openxmlformats-package.relationships+xml"/>
  <Override PartName="/ppt/slideLayouts/_rels/slideLayout117.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17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80.xml.rels" ContentType="application/vnd.openxmlformats-package.relationships+xml"/>
  <Override PartName="/ppt/slideLayouts/_rels/slideLayout77.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139.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88.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83.xml.rels" ContentType="application/vnd.openxmlformats-package.relationships+xml"/>
  <Override PartName="/ppt/slideLayouts/_rels/slideLayout107.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72.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127.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70.xml.rels" ContentType="application/vnd.openxmlformats-package.relationships+xml"/>
  <Override PartName="/ppt/slideLayouts/_rels/slideLayout144.xml.rels" ContentType="application/vnd.openxmlformats-package.relationships+xml"/>
  <Override PartName="/ppt/slideLayouts/_rels/slideLayout129.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164.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13.xml" ContentType="application/vnd.openxmlformats-officedocument.presentationml.slideLayout+xml"/>
  <Override PartName="/ppt/slideLayouts/slideLayout66.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13.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16.xml" ContentType="application/vnd.openxmlformats-officedocument.theme+xml"/>
  <Override PartName="/ppt/theme/theme15.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9.xml" ContentType="application/vnd.openxmlformats-officedocument.theme+xml"/>
  <Override PartName="/ppt/theme/theme14.xml" ContentType="application/vnd.openxmlformats-officedocument.theme+xml"/>
  <Override PartName="/ppt/theme/theme13.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92.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53.png" ContentType="image/png"/>
  <Override PartName="/ppt/media/image86.png" ContentType="image/png"/>
  <Override PartName="/ppt/media/image52.png" ContentType="image/png"/>
  <Override PartName="/ppt/media/image56.png" ContentType="image/png"/>
  <Override PartName="/ppt/media/image51.png" ContentType="image/png"/>
  <Override PartName="/ppt/media/image50.png" ContentType="image/png"/>
  <Override PartName="/ppt/media/image89.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87.png" ContentType="image/png"/>
  <Override PartName="/ppt/media/image28.png" ContentType="image/png"/>
  <Override PartName="/ppt/media/image25.png" ContentType="image/png"/>
  <Override PartName="/ppt/media/image33.png" ContentType="image/png"/>
  <Override PartName="/ppt/media/image38.png" ContentType="image/png"/>
  <Override PartName="/ppt/media/image77.png" ContentType="image/png"/>
  <Override PartName="/ppt/media/image22.png" ContentType="image/png"/>
  <Override PartName="/ppt/media/image55.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94.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0.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13.xml" ContentType="application/vnd.openxmlformats-officedocument.presentationml.slideMaster+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5.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14.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notesMaster" Target="notesMasters/notesMaster1.xml"/><Relationship Id="rId18" Type="http://schemas.openxmlformats.org/officeDocument/2006/relationships/slide" Target="slides/slide1.xml"/><Relationship Id="rId19" Type="http://schemas.openxmlformats.org/officeDocument/2006/relationships/slide" Target="slides/slide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50" Type="http://schemas.openxmlformats.org/officeDocument/2006/relationships/slide" Target="slides/slide33.xml"/>
</Relationships>
</file>

<file path=ppt/notesMasters/_rels/notesMaster1.xml.rels><?xml version="1.0" encoding="UTF-8"?>
<Relationships xmlns="http://schemas.openxmlformats.org/package/2006/relationships"><Relationship Id="rId1" Type="http://schemas.openxmlformats.org/officeDocument/2006/relationships/theme" Target="../theme/theme1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589"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590"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591"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592" name="PlaceHolder 5"/>
          <p:cNvSpPr>
            <a:spLocks noGrp="1"/>
          </p:cNvSpPr>
          <p:nvPr>
            <p:ph type="sldNum"/>
          </p:nvPr>
        </p:nvSpPr>
        <p:spPr>
          <a:xfrm>
            <a:off x="4399200" y="9555480"/>
            <a:ext cx="3372840" cy="502560"/>
          </a:xfrm>
          <a:prstGeom prst="rect">
            <a:avLst/>
          </a:prstGeom>
        </p:spPr>
        <p:txBody>
          <a:bodyPr lIns="0" rIns="0" tIns="0" bIns="0" anchor="b"/>
          <a:p>
            <a:pPr algn="r"/>
            <a:fld id="{2639822E-5D49-4E4B-A6D4-EBA242E62C0C}"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7" name="PlaceHolder 1"/>
          <p:cNvSpPr>
            <a:spLocks noGrp="1"/>
          </p:cNvSpPr>
          <p:nvPr>
            <p:ph type="body"/>
          </p:nvPr>
        </p:nvSpPr>
        <p:spPr>
          <a:xfrm>
            <a:off x="755640" y="4572000"/>
            <a:ext cx="6041160" cy="5315760"/>
          </a:xfrm>
          <a:prstGeom prst="rect">
            <a:avLst/>
          </a:prstGeom>
        </p:spPr>
        <p:txBody>
          <a:bodyPr lIns="0" rIns="0" tIns="0" bIns="0"/>
          <a:p>
            <a:r>
              <a:rPr lang="en-US" sz="1200" strike="noStrike">
                <a:latin typeface="Arial"/>
              </a:rPr>
              <a:t>As discussed earlier, OpenStack provides a long-term foundation to build an IaaS private cloud on.  It offers Offers faster innovation and greater choice with the enterprise support you need by providing organizations the benefits of open source development, while ensuring stability and security.  The openness of SUSE Cloud and the vibrant community of technology leaders contributing to the OpenStack project not only provides a continuous stream of innovation, but reduces vendor lock-in. Designed to make it easy for enterprises to harness the power of OpenStack for private cloud deployments SUSE Cloud is our enterprise-ready OpenStack distribution based on OpenStack Havana and uses Crowbar as part of the install framework to help simplify the installation and ongoing management of your private cloud environment. </a:t>
            </a:r>
            <a:endParaRPr/>
          </a:p>
          <a:p>
            <a:endParaRPr/>
          </a:p>
          <a:p>
            <a:r>
              <a:rPr lang="en-US" sz="1200" strike="noStrike">
                <a:solidFill>
                  <a:srgbClr val="000000"/>
                </a:solidFill>
                <a:latin typeface="Arial"/>
                <a:ea typeface="Microsoft YaHei"/>
              </a:rPr>
              <a:t>SUSE Cloud delivers on the promise of a private cloud by allowing you to deploy a secure, compliant fully supported cloud environment within your firewalls.  </a:t>
            </a:r>
            <a:endParaRPr/>
          </a:p>
          <a:p>
            <a:endParaRPr/>
          </a:p>
          <a:p>
            <a:endParaRPr/>
          </a:p>
          <a:p>
            <a:r>
              <a:rPr lang="en-US" sz="1200" strike="noStrike">
                <a:solidFill>
                  <a:srgbClr val="000000"/>
                </a:solidFill>
                <a:latin typeface="Arial"/>
                <a:ea typeface="Microsoft YaHei"/>
              </a:rPr>
              <a:t>By using SUSE Cloud, IT and the business can work more closely together. They can react quickly to changing business demands and reduce costs by automating the creation of virtual servers and deploying workloads on them.  Additionally, as organizations can create a virtuous cycle of innovation by taking greater advantage of the cloud's rapid scalability and automation.  </a:t>
            </a:r>
            <a:endParaRPr/>
          </a:p>
          <a:p>
            <a:endParaRPr/>
          </a:p>
          <a:p>
            <a:r>
              <a:rPr lang="en-US" sz="1200" strike="noStrike">
                <a:solidFill>
                  <a:srgbClr val="000000"/>
                </a:solidFill>
                <a:latin typeface="Arial"/>
                <a:ea typeface="Microsoft YaHei"/>
              </a:rPr>
              <a:t>SUSE has a 20 year history of commercializing and supporting open source projects in the enterprise  SUSE Cloud is rigorously tested, includes 24x7 worldwide technical support The product is backed by the excellence of SUSE engineering and support and our award winning </a:t>
            </a:r>
            <a:endParaRPr/>
          </a:p>
          <a:p>
            <a:endParaRPr/>
          </a:p>
          <a:p>
            <a:r>
              <a:rPr lang="en-US" sz="1200" strike="noStrike">
                <a:solidFill>
                  <a:srgbClr val="000000"/>
                </a:solidFill>
                <a:latin typeface="Arial"/>
                <a:ea typeface="Microsoft YaHei"/>
              </a:rPr>
              <a:t>Utlimately, SUSE Cloud will allow you to be the cloud service provider of choice for your enterprise.  </a:t>
            </a:r>
            <a:endParaRPr/>
          </a:p>
        </p:txBody>
      </p:sp>
      <p:sp>
        <p:nvSpPr>
          <p:cNvPr id="728" name="CustomShape 2"/>
          <p:cNvSpPr/>
          <p:nvPr/>
        </p:nvSpPr>
        <p:spPr>
          <a:xfrm>
            <a:off x="4276800" y="10158480"/>
            <a:ext cx="3276000" cy="532800"/>
          </a:xfrm>
          <a:prstGeom prst="rect">
            <a:avLst/>
          </a:prstGeom>
          <a:noFill/>
          <a:ln w="9360">
            <a:noFill/>
          </a:ln>
        </p:spPr>
        <p:style>
          <a:lnRef idx="0"/>
          <a:fillRef idx="0"/>
          <a:effectRef idx="0"/>
          <a:fontRef idx="minor"/>
        </p:style>
        <p:txBody>
          <a:bodyPr lIns="0" rIns="0" tIns="0" bIns="0" anchor="b"/>
          <a:p>
            <a:pPr algn="r">
              <a:lnSpc>
                <a:spcPct val="95000"/>
              </a:lnSpc>
            </a:pPr>
            <a:fld id="{6F87BD86-7126-4F5A-AC32-F750FABD6137}" type="slidenum">
              <a:rPr lang="en-US" sz="1400" strike="noStrike">
                <a:solidFill>
                  <a:srgbClr val="000000"/>
                </a:solidFill>
                <a:latin typeface="Arial"/>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9" name="PlaceHolder 1"/>
          <p:cNvSpPr>
            <a:spLocks noGrp="1"/>
          </p:cNvSpPr>
          <p:nvPr>
            <p:ph type="body"/>
          </p:nvPr>
        </p:nvSpPr>
        <p:spPr>
          <a:xfrm>
            <a:off x="777240" y="4777560"/>
            <a:ext cx="6217200" cy="4688280"/>
          </a:xfrm>
          <a:prstGeom prst="rect">
            <a:avLst/>
          </a:prstGeom>
        </p:spPr>
        <p:txBody>
          <a:bodyPr lIns="0" rIns="0" tIns="0" bIns="0"/>
          <a:p>
            <a:r>
              <a:rPr lang="en-US" sz="1600" strike="noStrike">
                <a:latin typeface="Arial"/>
              </a:rPr>
              <a:t>The SUSE Cloud Administration Server includes an installation framework that dramatically simplifies deployment and ongoing administration of an OpenStack physical cloud infrastructure. Automating deployment and management Tasks improves IT staff productivity, while providing enterprises with maximum flexibility to configure their clouds to meet specific needs.</a:t>
            </a:r>
            <a:endParaRPr/>
          </a:p>
          <a:p>
            <a:endParaRPr/>
          </a:p>
          <a:p>
            <a:r>
              <a:rPr lang="en-US" sz="1600" strike="noStrike">
                <a:latin typeface="Arial"/>
              </a:rPr>
              <a:t>SUSE Cloud provides automated configuration and deployment of the cloud controller through the SUSE Cloud Administration Server.  The cloud control is where all of the critical functionality for operating the cloud resides.  Once a private cloud is put into production, IT does not want the cloud to go down.  SUSE Cloud HA ensures that cloud users will have continuous access to the cloud, so they can maintain agility.  HA also provides assurances to IT that they can deliver enterprise-grade SLAs.</a:t>
            </a:r>
            <a:endParaRPr/>
          </a:p>
          <a:p>
            <a:endParaRPr/>
          </a:p>
          <a:p>
            <a:r>
              <a:rPr lang="en-US" sz="1600" strike="noStrike">
                <a:latin typeface="Arial"/>
              </a:rPr>
              <a:t>SUSE Cloud is fully integrated into the SUSE Customer Center and update processes, so enterprises can easily patch and maintain their cloud deployments just like they would their OS. </a:t>
            </a:r>
            <a:endParaRPr/>
          </a:p>
          <a:p>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0"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SUSE Cloud expands the enterprise capabilities of your IT infrastructure, while maintaining current investments by offering support for a broad choice of third-party solutions. SUSE Cloud helps to maximize workload performance and optimize licensing costs of virtual environments by delivering mixed hypervisor support for organizations using KVM, Xen, Microsoft Hyper-V, and Vmware. SUSE also supports many networking, storage and manage ment solutions, so organizations can construct an enterprise- ready private cloud that meets IT and business requirements.</a:t>
            </a:r>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1" name="PlaceHolder 1"/>
          <p:cNvSpPr>
            <a:spLocks noGrp="1"/>
          </p:cNvSpPr>
          <p:nvPr>
            <p:ph type="body"/>
          </p:nvPr>
        </p:nvSpPr>
        <p:spPr>
          <a:xfrm>
            <a:off x="777240" y="4777560"/>
            <a:ext cx="6217200" cy="4845240"/>
          </a:xfrm>
          <a:prstGeom prst="rect">
            <a:avLst/>
          </a:prstGeom>
        </p:spPr>
        <p:txBody>
          <a:bodyPr lIns="0" rIns="0" tIns="0" bIns="0"/>
          <a:p>
            <a:r>
              <a:rPr lang="en-US" sz="2000" strike="noStrike">
                <a:latin typeface="Arial"/>
              </a:rPr>
              <a:t>Manager functionality can be categorized into two main groups:</a:t>
            </a:r>
            <a:endParaRPr/>
          </a:p>
          <a:p>
            <a:pPr>
              <a:lnSpc>
                <a:spcPct val="100000"/>
              </a:lnSpc>
              <a:buSzPct val="45000"/>
              <a:buFont typeface="StarSymbol"/>
              <a:buChar char="l"/>
            </a:pPr>
            <a:r>
              <a:rPr lang="en-US" sz="2000" strike="noStrike">
                <a:latin typeface="Arial"/>
              </a:rPr>
              <a:t>“</a:t>
            </a:r>
            <a:r>
              <a:rPr lang="en-US" sz="2000" strike="noStrike">
                <a:latin typeface="Arial"/>
              </a:rPr>
              <a:t>outer circle”: gain back control with Manager's health monitoring, compliance &amp; security features</a:t>
            </a:r>
            <a:endParaRPr/>
          </a:p>
          <a:p>
            <a:pPr>
              <a:lnSpc>
                <a:spcPct val="100000"/>
              </a:lnSpc>
              <a:buSzPct val="45000"/>
              <a:buFont typeface="StarSymbol"/>
              <a:buChar char="l"/>
            </a:pPr>
            <a:r>
              <a:rPr lang="en-US" sz="2000" strike="noStrike">
                <a:latin typeface="Arial"/>
              </a:rPr>
              <a:t>“</a:t>
            </a:r>
            <a:r>
              <a:rPr lang="en-US" sz="2000" strike="noStrike">
                <a:latin typeface="Arial"/>
              </a:rPr>
              <a:t>inner circle”: optimize and automate operations for your complete OS lifecycle management process, from Asset Management to Provisioning, Software &amp; Patch Management, Configuration Management and Redeployment</a:t>
            </a:r>
            <a:endParaRPr/>
          </a:p>
          <a:p>
            <a:pPr>
              <a:lnSpc>
                <a:spcPct val="100000"/>
              </a:lnSpc>
              <a:buSzPct val="45000"/>
              <a:buFont typeface="StarSymbol"/>
              <a:buChar char="l"/>
            </a:pPr>
            <a:r>
              <a:rPr lang="en-US" sz="2000" strike="noStrike">
                <a:solidFill>
                  <a:srgbClr val="999999"/>
                </a:solidFill>
                <a:latin typeface="Arial"/>
              </a:rPr>
              <a:t>Optional: Mention ITIL:</a:t>
            </a:r>
            <a:endParaRPr/>
          </a:p>
          <a:p>
            <a:pPr lvl="1">
              <a:lnSpc>
                <a:spcPct val="100000"/>
              </a:lnSpc>
              <a:buSzPct val="45000"/>
              <a:buFont typeface="StarSymbol"/>
              <a:buChar char="l"/>
            </a:pPr>
            <a:r>
              <a:rPr lang="en-US" sz="2000" strike="noStrike">
                <a:solidFill>
                  <a:srgbClr val="999999"/>
                </a:solidFill>
                <a:latin typeface="Arial"/>
              </a:rPr>
              <a:t>“</a:t>
            </a:r>
            <a:r>
              <a:rPr lang="en-US" sz="2000" strike="noStrike">
                <a:solidFill>
                  <a:srgbClr val="999999"/>
                </a:solidFill>
                <a:latin typeface="Arial"/>
              </a:rPr>
              <a:t>Supports your ITIL Service Transition and Service Operation workflows</a:t>
            </a:r>
            <a:endParaRPr/>
          </a:p>
          <a:p>
            <a:pPr>
              <a:lnSpc>
                <a:spcPct val="100000"/>
              </a:lnSpc>
              <a:buSzPct val="45000"/>
              <a:buFont typeface="StarSymbol"/>
              <a:buChar char="l"/>
            </a:pPr>
            <a:r>
              <a:rPr lang="en-US" sz="2000" strike="noStrike">
                <a:solidFill>
                  <a:srgbClr val="999999"/>
                </a:solidFill>
                <a:latin typeface="Arial"/>
              </a:rPr>
              <a:t>With more automation and control SUSE Manager gives your teams time back they need for innovation and can be a key enabler for driving this innovation </a:t>
            </a:r>
            <a:r>
              <a:rPr i="1" lang="en-US" sz="2000" strike="noStrike">
                <a:solidFill>
                  <a:srgbClr val="999999"/>
                </a:solidFill>
                <a:latin typeface="Arial"/>
              </a:rPr>
              <a:t>(e.g. moving to a Cloud-centric datacenter operation)</a:t>
            </a:r>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2" name="PlaceHolder 1"/>
          <p:cNvSpPr>
            <a:spLocks noGrp="1"/>
          </p:cNvSpPr>
          <p:nvPr>
            <p:ph type="body"/>
          </p:nvPr>
        </p:nvSpPr>
        <p:spPr>
          <a:xfrm>
            <a:off x="755640" y="5078520"/>
            <a:ext cx="6041160" cy="4809240"/>
          </a:xfrm>
          <a:prstGeom prst="rect">
            <a:avLst/>
          </a:prstGeom>
        </p:spPr>
        <p:txBody>
          <a:bodyPr lIns="0" rIns="0" tIns="0" bIns="0"/>
          <a:p>
            <a:endParaRPr/>
          </a:p>
        </p:txBody>
      </p:sp>
      <p:sp>
        <p:nvSpPr>
          <p:cNvPr id="733" name="CustomShape 2"/>
          <p:cNvSpPr/>
          <p:nvPr/>
        </p:nvSpPr>
        <p:spPr>
          <a:xfrm>
            <a:off x="4276800" y="10158480"/>
            <a:ext cx="3276000" cy="532800"/>
          </a:xfrm>
          <a:prstGeom prst="rect">
            <a:avLst/>
          </a:prstGeom>
          <a:noFill/>
          <a:ln w="9360">
            <a:noFill/>
          </a:ln>
        </p:spPr>
        <p:style>
          <a:lnRef idx="0"/>
          <a:fillRef idx="0"/>
          <a:effectRef idx="0"/>
          <a:fontRef idx="minor"/>
        </p:style>
        <p:txBody>
          <a:bodyPr lIns="0" rIns="0" tIns="0" bIns="0" anchor="b"/>
          <a:p>
            <a:pPr>
              <a:lnSpc>
                <a:spcPct val="100000"/>
              </a:lnSpc>
            </a:pPr>
            <a:fld id="{157CD264-146B-43A0-91E1-853D318632CB}" type="slidenum">
              <a:rPr lang="en-US" sz="1400" strike="noStrike">
                <a:solidFill>
                  <a:srgbClr val="000000"/>
                </a:solidFill>
                <a:latin typeface="Arial"/>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png"/><Relationship Id="rId3" Type="http://schemas.openxmlformats.org/officeDocument/2006/relationships/image" Target="../media/image31.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png"/><Relationship Id="rId3" Type="http://schemas.openxmlformats.org/officeDocument/2006/relationships/image" Target="../media/image34.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png"/><Relationship Id="rId3" Type="http://schemas.openxmlformats.org/officeDocument/2006/relationships/image" Target="../media/image38.png"/>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png"/><Relationship Id="rId3" Type="http://schemas.openxmlformats.org/officeDocument/2006/relationships/image" Target="../media/image42.png"/>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png"/><Relationship Id="rId3" Type="http://schemas.openxmlformats.org/officeDocument/2006/relationships/image" Target="../media/image45.png"/>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8.png"/><Relationship Id="rId3" Type="http://schemas.openxmlformats.org/officeDocument/2006/relationships/image" Target="../media/image49.png"/>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2.png"/><Relationship Id="rId3" Type="http://schemas.openxmlformats.org/officeDocument/2006/relationships/image" Target="../media/image53.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2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321"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2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2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327"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2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33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3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3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3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3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3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33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4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4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4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4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45"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46"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47" name="" descr=""/>
          <p:cNvPicPr/>
          <p:nvPr/>
        </p:nvPicPr>
        <p:blipFill>
          <a:blip r:embed="rId2"/>
          <a:stretch/>
        </p:blipFill>
        <p:spPr>
          <a:xfrm>
            <a:off x="2079000" y="1604520"/>
            <a:ext cx="4984920" cy="3977280"/>
          </a:xfrm>
          <a:prstGeom prst="rect">
            <a:avLst/>
          </a:prstGeom>
          <a:ln>
            <a:noFill/>
          </a:ln>
        </p:spPr>
      </p:pic>
      <p:pic>
        <p:nvPicPr>
          <p:cNvPr id="348" name="" descr=""/>
          <p:cNvPicPr/>
          <p:nvPr/>
        </p:nvPicPr>
        <p:blipFill>
          <a:blip r:embed="rId3"/>
          <a:stretch/>
        </p:blipFill>
        <p:spPr>
          <a:xfrm>
            <a:off x="2079000" y="1604520"/>
            <a:ext cx="4984920" cy="397728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5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36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6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6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36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6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36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7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7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7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7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7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37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7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8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8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8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6" name="" descr=""/>
          <p:cNvPicPr/>
          <p:nvPr/>
        </p:nvPicPr>
        <p:blipFill>
          <a:blip r:embed="rId2"/>
          <a:stretch/>
        </p:blipFill>
        <p:spPr>
          <a:xfrm>
            <a:off x="2079000" y="1604520"/>
            <a:ext cx="4984920" cy="3977280"/>
          </a:xfrm>
          <a:prstGeom prst="rect">
            <a:avLst/>
          </a:prstGeom>
          <a:ln>
            <a:noFill/>
          </a:ln>
        </p:spPr>
      </p:pic>
      <p:pic>
        <p:nvPicPr>
          <p:cNvPr id="37" name="" descr=""/>
          <p:cNvPicPr/>
          <p:nvPr/>
        </p:nvPicPr>
        <p:blipFill>
          <a:blip r:embed="rId3"/>
          <a:stretch/>
        </p:blipFill>
        <p:spPr>
          <a:xfrm>
            <a:off x="2079000" y="1604520"/>
            <a:ext cx="4984920" cy="397728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8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8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86" name="" descr=""/>
          <p:cNvPicPr/>
          <p:nvPr/>
        </p:nvPicPr>
        <p:blipFill>
          <a:blip r:embed="rId2"/>
          <a:stretch/>
        </p:blipFill>
        <p:spPr>
          <a:xfrm>
            <a:off x="2079000" y="1604520"/>
            <a:ext cx="4984920" cy="3977280"/>
          </a:xfrm>
          <a:prstGeom prst="rect">
            <a:avLst/>
          </a:prstGeom>
          <a:ln>
            <a:noFill/>
          </a:ln>
        </p:spPr>
      </p:pic>
      <p:pic>
        <p:nvPicPr>
          <p:cNvPr id="387" name="" descr=""/>
          <p:cNvPicPr/>
          <p:nvPr/>
        </p:nvPicPr>
        <p:blipFill>
          <a:blip r:embed="rId3"/>
          <a:stretch/>
        </p:blipFill>
        <p:spPr>
          <a:xfrm>
            <a:off x="2079000" y="1604520"/>
            <a:ext cx="4984920" cy="397728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9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9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9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39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01"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0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0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40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0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0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0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1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1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1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1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41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1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1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2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42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2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42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425" name="" descr=""/>
          <p:cNvPicPr/>
          <p:nvPr/>
        </p:nvPicPr>
        <p:blipFill>
          <a:blip r:embed="rId2"/>
          <a:stretch/>
        </p:blipFill>
        <p:spPr>
          <a:xfrm>
            <a:off x="2079000" y="1604520"/>
            <a:ext cx="4984920" cy="3977280"/>
          </a:xfrm>
          <a:prstGeom prst="rect">
            <a:avLst/>
          </a:prstGeom>
          <a:ln>
            <a:noFill/>
          </a:ln>
        </p:spPr>
      </p:pic>
      <p:pic>
        <p:nvPicPr>
          <p:cNvPr id="426" name="" descr=""/>
          <p:cNvPicPr/>
          <p:nvPr/>
        </p:nvPicPr>
        <p:blipFill>
          <a:blip r:embed="rId3"/>
          <a:stretch/>
        </p:blipFill>
        <p:spPr>
          <a:xfrm>
            <a:off x="2079000" y="1604520"/>
            <a:ext cx="4984920" cy="3977280"/>
          </a:xfrm>
          <a:prstGeom prst="rect">
            <a:avLst/>
          </a:prstGeom>
          <a:ln>
            <a:noFill/>
          </a:ln>
        </p:spPr>
      </p:pic>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3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36"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3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39"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41"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4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4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445"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47"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4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4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5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5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45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5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6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46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63"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464"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465" name="" descr=""/>
          <p:cNvPicPr/>
          <p:nvPr/>
        </p:nvPicPr>
        <p:blipFill>
          <a:blip r:embed="rId2"/>
          <a:stretch/>
        </p:blipFill>
        <p:spPr>
          <a:xfrm>
            <a:off x="2079000" y="1604520"/>
            <a:ext cx="4984920" cy="3977280"/>
          </a:xfrm>
          <a:prstGeom prst="rect">
            <a:avLst/>
          </a:prstGeom>
          <a:ln>
            <a:noFill/>
          </a:ln>
        </p:spPr>
      </p:pic>
      <p:pic>
        <p:nvPicPr>
          <p:cNvPr id="466" name="" descr=""/>
          <p:cNvPicPr/>
          <p:nvPr/>
        </p:nvPicPr>
        <p:blipFill>
          <a:blip r:embed="rId3"/>
          <a:stretch/>
        </p:blipFill>
        <p:spPr>
          <a:xfrm>
            <a:off x="2079000" y="1604520"/>
            <a:ext cx="4984920" cy="3977280"/>
          </a:xfrm>
          <a:prstGeom prst="rect">
            <a:avLst/>
          </a:prstGeom>
          <a:ln>
            <a:noFill/>
          </a:ln>
        </p:spPr>
      </p:pic>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1"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3"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5"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76"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78"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8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81"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482"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84"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48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86"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8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8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90"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2"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493"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49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497"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498"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00"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501"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502" name="" descr=""/>
          <p:cNvPicPr/>
          <p:nvPr/>
        </p:nvPicPr>
        <p:blipFill>
          <a:blip r:embed="rId2"/>
          <a:stretch/>
        </p:blipFill>
        <p:spPr>
          <a:xfrm>
            <a:off x="2079000" y="1604520"/>
            <a:ext cx="4984920" cy="3977280"/>
          </a:xfrm>
          <a:prstGeom prst="rect">
            <a:avLst/>
          </a:prstGeom>
          <a:ln>
            <a:noFill/>
          </a:ln>
        </p:spPr>
      </p:pic>
      <p:pic>
        <p:nvPicPr>
          <p:cNvPr id="503" name="" descr=""/>
          <p:cNvPicPr/>
          <p:nvPr/>
        </p:nvPicPr>
        <p:blipFill>
          <a:blip r:embed="rId3"/>
          <a:stretch/>
        </p:blipFill>
        <p:spPr>
          <a:xfrm>
            <a:off x="2079000" y="1604520"/>
            <a:ext cx="4984920" cy="3977280"/>
          </a:xfrm>
          <a:prstGeom prst="rect">
            <a:avLst/>
          </a:prstGeom>
          <a:ln>
            <a:noFill/>
          </a:ln>
        </p:spPr>
      </p:pic>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1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18"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2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21"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3"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2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2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27"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2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3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3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3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3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3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3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53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4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4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54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5"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546"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547" name="" descr=""/>
          <p:cNvPicPr/>
          <p:nvPr/>
        </p:nvPicPr>
        <p:blipFill>
          <a:blip r:embed="rId2"/>
          <a:stretch/>
        </p:blipFill>
        <p:spPr>
          <a:xfrm>
            <a:off x="2079000" y="1604520"/>
            <a:ext cx="4984920" cy="3977280"/>
          </a:xfrm>
          <a:prstGeom prst="rect">
            <a:avLst/>
          </a:prstGeom>
          <a:ln>
            <a:noFill/>
          </a:ln>
        </p:spPr>
      </p:pic>
      <p:pic>
        <p:nvPicPr>
          <p:cNvPr id="548" name="" descr=""/>
          <p:cNvPicPr/>
          <p:nvPr/>
        </p:nvPicPr>
        <p:blipFill>
          <a:blip r:embed="rId3"/>
          <a:stretch/>
        </p:blipFill>
        <p:spPr>
          <a:xfrm>
            <a:off x="2079000" y="1604520"/>
            <a:ext cx="4984920" cy="3977280"/>
          </a:xfrm>
          <a:prstGeom prst="rect">
            <a:avLst/>
          </a:prstGeom>
          <a:ln>
            <a:noFill/>
          </a:ln>
        </p:spPr>
      </p:pic>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5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5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5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6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6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6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6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6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6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6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7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7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7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7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7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57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7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8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8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58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58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586" name="" descr=""/>
          <p:cNvPicPr/>
          <p:nvPr/>
        </p:nvPicPr>
        <p:blipFill>
          <a:blip r:embed="rId2"/>
          <a:stretch/>
        </p:blipFill>
        <p:spPr>
          <a:xfrm>
            <a:off x="2079000" y="1604520"/>
            <a:ext cx="4984920" cy="3977280"/>
          </a:xfrm>
          <a:prstGeom prst="rect">
            <a:avLst/>
          </a:prstGeom>
          <a:ln>
            <a:noFill/>
          </a:ln>
        </p:spPr>
      </p:pic>
      <p:pic>
        <p:nvPicPr>
          <p:cNvPr id="587" name="" descr=""/>
          <p:cNvPicPr/>
          <p:nvPr/>
        </p:nvPicPr>
        <p:blipFill>
          <a:blip r:embed="rId3"/>
          <a:stretch/>
        </p:blipFill>
        <p:spPr>
          <a:xfrm>
            <a:off x="2079000" y="1604520"/>
            <a:ext cx="4984920" cy="3977280"/>
          </a:xfrm>
          <a:prstGeom prst="rect">
            <a:avLst/>
          </a:prstGeom>
          <a:ln>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2"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4"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6"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2"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3"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1"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3"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4"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8"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09"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1"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2"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3" name="" descr=""/>
          <p:cNvPicPr/>
          <p:nvPr/>
        </p:nvPicPr>
        <p:blipFill>
          <a:blip r:embed="rId2"/>
          <a:stretch/>
        </p:blipFill>
        <p:spPr>
          <a:xfrm>
            <a:off x="2079000" y="1604520"/>
            <a:ext cx="4984920" cy="3977280"/>
          </a:xfrm>
          <a:prstGeom prst="rect">
            <a:avLst/>
          </a:prstGeom>
          <a:ln>
            <a:noFill/>
          </a:ln>
        </p:spPr>
      </p:pic>
      <p:pic>
        <p:nvPicPr>
          <p:cNvPr id="114"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0"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2"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4"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25"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0"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31"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3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35"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39"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1"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42"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4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46"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47"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9"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50"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51" name="" descr=""/>
          <p:cNvPicPr/>
          <p:nvPr/>
        </p:nvPicPr>
        <p:blipFill>
          <a:blip r:embed="rId2"/>
          <a:stretch/>
        </p:blipFill>
        <p:spPr>
          <a:xfrm>
            <a:off x="2079000" y="1604520"/>
            <a:ext cx="4984920" cy="3977280"/>
          </a:xfrm>
          <a:prstGeom prst="rect">
            <a:avLst/>
          </a:prstGeom>
          <a:ln>
            <a:noFill/>
          </a:ln>
        </p:spPr>
      </p:pic>
      <p:pic>
        <p:nvPicPr>
          <p:cNvPr id="152" name="" descr=""/>
          <p:cNvPicPr/>
          <p:nvPr/>
        </p:nvPicPr>
        <p:blipFill>
          <a:blip r:embed="rId3"/>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0"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2"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4"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65"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9"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0"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71"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7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75"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79"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1"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82"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8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6"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87"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9"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90"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91" name="" descr=""/>
          <p:cNvPicPr/>
          <p:nvPr/>
        </p:nvPicPr>
        <p:blipFill>
          <a:blip r:embed="rId2"/>
          <a:stretch/>
        </p:blipFill>
        <p:spPr>
          <a:xfrm>
            <a:off x="2079000" y="1604520"/>
            <a:ext cx="4984920" cy="3977280"/>
          </a:xfrm>
          <a:prstGeom prst="rect">
            <a:avLst/>
          </a:prstGeom>
          <a:ln>
            <a:noFill/>
          </a:ln>
        </p:spPr>
      </p:pic>
      <p:pic>
        <p:nvPicPr>
          <p:cNvPr id="192" name="" descr=""/>
          <p:cNvPicPr/>
          <p:nvPr/>
        </p:nvPicPr>
        <p:blipFill>
          <a:blip r:embed="rId3"/>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0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0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0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0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0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1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1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1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5"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6"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2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2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22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22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30" name="" descr=""/>
          <p:cNvPicPr/>
          <p:nvPr/>
        </p:nvPicPr>
        <p:blipFill>
          <a:blip r:embed="rId2"/>
          <a:stretch/>
        </p:blipFill>
        <p:spPr>
          <a:xfrm>
            <a:off x="2079000" y="1604520"/>
            <a:ext cx="4984920" cy="3977280"/>
          </a:xfrm>
          <a:prstGeom prst="rect">
            <a:avLst/>
          </a:prstGeom>
          <a:ln>
            <a:noFill/>
          </a:ln>
        </p:spPr>
      </p:pic>
      <p:pic>
        <p:nvPicPr>
          <p:cNvPr id="231" name="" descr=""/>
          <p:cNvPicPr/>
          <p:nvPr/>
        </p:nvPicPr>
        <p:blipFill>
          <a:blip r:embed="rId3"/>
          <a:stretch/>
        </p:blipFill>
        <p:spPr>
          <a:xfrm>
            <a:off x="207900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4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4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4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4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4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5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5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5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5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5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6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6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6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26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6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26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69" name="" descr=""/>
          <p:cNvPicPr/>
          <p:nvPr/>
        </p:nvPicPr>
        <p:blipFill>
          <a:blip r:embed="rId2"/>
          <a:stretch/>
        </p:blipFill>
        <p:spPr>
          <a:xfrm>
            <a:off x="2079000" y="1604520"/>
            <a:ext cx="4984920" cy="3977280"/>
          </a:xfrm>
          <a:prstGeom prst="rect">
            <a:avLst/>
          </a:prstGeom>
          <a:ln>
            <a:noFill/>
          </a:ln>
        </p:spPr>
      </p:pic>
      <p:pic>
        <p:nvPicPr>
          <p:cNvPr id="270" name="" descr=""/>
          <p:cNvPicPr/>
          <p:nvPr/>
        </p:nvPicPr>
        <p:blipFill>
          <a:blip r:embed="rId3"/>
          <a:stretch/>
        </p:blipFill>
        <p:spPr>
          <a:xfrm>
            <a:off x="207900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77"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7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8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8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8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8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8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9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9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9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9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9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9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9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9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0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0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0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308" name="" descr=""/>
          <p:cNvPicPr/>
          <p:nvPr/>
        </p:nvPicPr>
        <p:blipFill>
          <a:blip r:embed="rId2"/>
          <a:stretch/>
        </p:blipFill>
        <p:spPr>
          <a:xfrm>
            <a:off x="2079000" y="1604520"/>
            <a:ext cx="4984920" cy="3977280"/>
          </a:xfrm>
          <a:prstGeom prst="rect">
            <a:avLst/>
          </a:prstGeom>
          <a:ln>
            <a:noFill/>
          </a:ln>
        </p:spPr>
      </p:pic>
      <p:pic>
        <p:nvPicPr>
          <p:cNvPr id="309" name="" descr=""/>
          <p:cNvPicPr/>
          <p:nvPr/>
        </p:nvPicPr>
        <p:blipFill>
          <a:blip r:embed="rId3"/>
          <a:stretch/>
        </p:blipFill>
        <p:spPr>
          <a:xfrm>
            <a:off x="2079000" y="1604520"/>
            <a:ext cx="4984920" cy="397728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1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18"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2.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3.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9.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0" name="Picture 1" descr=""/>
          <p:cNvPicPr/>
          <p:nvPr/>
        </p:nvPicPr>
        <p:blipFill>
          <a:blip r:embed="rId2"/>
          <a:srcRect l="2437" t="3987" r="2524" b="15708"/>
          <a:stretch/>
        </p:blipFill>
        <p:spPr>
          <a:xfrm>
            <a:off x="225720" y="208080"/>
            <a:ext cx="8685720" cy="4172400"/>
          </a:xfrm>
          <a:prstGeom prst="rect">
            <a:avLst/>
          </a:prstGeom>
          <a:ln>
            <a:noFill/>
          </a:ln>
        </p:spPr>
      </p:pic>
      <p:pic>
        <p:nvPicPr>
          <p:cNvPr id="1" name="Picture 4" descr=""/>
          <p:cNvPicPr/>
          <p:nvPr/>
        </p:nvPicPr>
        <p:blipFill>
          <a:blip r:embed="rId3"/>
          <a:stretch/>
        </p:blipFill>
        <p:spPr>
          <a:xfrm>
            <a:off x="6996960" y="5514480"/>
            <a:ext cx="1497240" cy="832680"/>
          </a:xfrm>
          <a:prstGeom prst="rect">
            <a:avLst/>
          </a:prstGeom>
          <a:ln>
            <a:noFill/>
          </a:ln>
        </p:spPr>
      </p:pic>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3"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9" name="" descr=""/>
          <p:cNvPicPr/>
          <p:nvPr/>
        </p:nvPicPr>
        <p:blipFill>
          <a:blip r:embed="rId2"/>
          <a:stretch/>
        </p:blipFill>
        <p:spPr>
          <a:xfrm>
            <a:off x="225360" y="6576840"/>
            <a:ext cx="8684640" cy="284760"/>
          </a:xfrm>
          <a:prstGeom prst="rect">
            <a:avLst/>
          </a:prstGeom>
          <a:ln>
            <a:noFill/>
          </a:ln>
        </p:spPr>
      </p:pic>
      <p:sp>
        <p:nvSpPr>
          <p:cNvPr id="350" name="CustomShape 1"/>
          <p:cNvSpPr/>
          <p:nvPr/>
        </p:nvSpPr>
        <p:spPr>
          <a:xfrm>
            <a:off x="865080" y="6594480"/>
            <a:ext cx="5768280" cy="235800"/>
          </a:xfrm>
          <a:prstGeom prst="rect">
            <a:avLst/>
          </a:prstGeom>
          <a:noFill/>
          <a:ln w="27360">
            <a:noFill/>
          </a:ln>
        </p:spPr>
        <p:style>
          <a:lnRef idx="0"/>
          <a:fillRef idx="0"/>
          <a:effectRef idx="0"/>
          <a:fontRef idx="minor"/>
        </p:style>
      </p:sp>
      <p:sp>
        <p:nvSpPr>
          <p:cNvPr id="351" name="CustomShape 2"/>
          <p:cNvSpPr/>
          <p:nvPr/>
        </p:nvSpPr>
        <p:spPr>
          <a:xfrm>
            <a:off x="415800" y="6563880"/>
            <a:ext cx="288000" cy="273960"/>
          </a:xfrm>
          <a:prstGeom prst="rect">
            <a:avLst/>
          </a:prstGeom>
          <a:noFill/>
          <a:ln w="27360">
            <a:noFill/>
          </a:ln>
        </p:spPr>
        <p:style>
          <a:lnRef idx="0"/>
          <a:fillRef idx="0"/>
          <a:effectRef idx="0"/>
          <a:fontRef idx="minor"/>
        </p:style>
        <p:txBody>
          <a:bodyPr wrap="none" lIns="0" rIns="0" tIns="0" bIns="0" anchor="ctr" anchorCtr="1"/>
          <a:p>
            <a:fld id="{C705C389-9C2D-4BDA-B109-6BF57B43907D}" type="slidenum">
              <a:rPr lang="en-US" strike="noStrike">
                <a:solidFill>
                  <a:srgbClr val="000000"/>
                </a:solidFill>
                <a:latin typeface="Arial"/>
                <a:ea typeface="DejaVu Sans"/>
              </a:rPr>
              <a:t>&lt;number&gt;</a:t>
            </a:fld>
            <a:endParaRPr/>
          </a:p>
        </p:txBody>
      </p:sp>
      <p:sp>
        <p:nvSpPr>
          <p:cNvPr id="352" name="PlaceHolder 3"/>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353" name="PlaceHolder 4"/>
          <p:cNvSpPr>
            <a:spLocks noGrp="1"/>
          </p:cNvSpPr>
          <p:nvPr>
            <p:ph type="body"/>
          </p:nvPr>
        </p:nvSpPr>
        <p:spPr>
          <a:xfrm>
            <a:off x="457200" y="1604520"/>
            <a:ext cx="82288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88" name="" descr=""/>
          <p:cNvPicPr/>
          <p:nvPr/>
        </p:nvPicPr>
        <p:blipFill>
          <a:blip r:embed="rId2"/>
          <a:stretch/>
        </p:blipFill>
        <p:spPr>
          <a:xfrm>
            <a:off x="8042400" y="6096600"/>
            <a:ext cx="787680" cy="366480"/>
          </a:xfrm>
          <a:prstGeom prst="rect">
            <a:avLst/>
          </a:prstGeom>
          <a:ln>
            <a:noFill/>
          </a:ln>
        </p:spPr>
      </p:pic>
      <p:pic>
        <p:nvPicPr>
          <p:cNvPr id="389" name="" descr=""/>
          <p:cNvPicPr/>
          <p:nvPr/>
        </p:nvPicPr>
        <p:blipFill>
          <a:blip r:embed="rId3"/>
          <a:stretch/>
        </p:blipFill>
        <p:spPr>
          <a:xfrm>
            <a:off x="225720" y="6576840"/>
            <a:ext cx="8684640" cy="284760"/>
          </a:xfrm>
          <a:prstGeom prst="rect">
            <a:avLst/>
          </a:prstGeom>
          <a:ln>
            <a:noFill/>
          </a:ln>
        </p:spPr>
      </p:pic>
      <p:sp>
        <p:nvSpPr>
          <p:cNvPr id="390" name="CustomShape 1"/>
          <p:cNvSpPr/>
          <p:nvPr/>
        </p:nvSpPr>
        <p:spPr>
          <a:xfrm>
            <a:off x="129600" y="6516720"/>
            <a:ext cx="820440" cy="432360"/>
          </a:xfrm>
          <a:prstGeom prst="rect">
            <a:avLst/>
          </a:prstGeom>
          <a:noFill/>
          <a:ln>
            <a:noFill/>
          </a:ln>
        </p:spPr>
        <p:style>
          <a:lnRef idx="0"/>
          <a:fillRef idx="0"/>
          <a:effectRef idx="0"/>
          <a:fontRef idx="minor"/>
        </p:style>
        <p:txBody>
          <a:bodyPr lIns="90000" rIns="90000" tIns="45000" bIns="45000" anchor="ctr"/>
          <a:p>
            <a:pPr algn="ctr">
              <a:lnSpc>
                <a:spcPct val="100000"/>
              </a:lnSpc>
            </a:pPr>
            <a:fld id="{D9DF722D-CB49-4E32-8702-796EF3CB9D48}" type="slidenum">
              <a:rPr lang="en-US" sz="1000" strike="noStrike">
                <a:solidFill>
                  <a:srgbClr val="ffffff"/>
                </a:solidFill>
                <a:latin typeface="Arial"/>
              </a:rPr>
              <a:t>&lt;number&gt;</a:t>
            </a:fld>
            <a:endParaRPr/>
          </a:p>
        </p:txBody>
      </p:sp>
      <p:sp>
        <p:nvSpPr>
          <p:cNvPr id="391" name="PlaceHolder 2"/>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392"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27" name="CustomShape 1"/>
          <p:cNvSpPr/>
          <p:nvPr/>
        </p:nvSpPr>
        <p:spPr>
          <a:xfrm>
            <a:off x="864000" y="6575400"/>
            <a:ext cx="5767920" cy="235440"/>
          </a:xfrm>
          <a:prstGeom prst="rect">
            <a:avLst/>
          </a:prstGeom>
          <a:noFill/>
          <a:ln w="27360">
            <a:noFill/>
          </a:ln>
        </p:spPr>
        <p:style>
          <a:lnRef idx="0"/>
          <a:fillRef idx="0"/>
          <a:effectRef idx="0"/>
          <a:fontRef idx="minor"/>
        </p:style>
        <p:txBody>
          <a:bodyPr lIns="90000" rIns="90000" tIns="46800" bIns="46800"/>
          <a:p>
            <a:pPr>
              <a:lnSpc>
                <a:spcPct val="93000"/>
              </a:lnSpc>
            </a:pPr>
            <a:r>
              <a:rPr lang="en-US" sz="900" strike="noStrike">
                <a:solidFill>
                  <a:srgbClr val="ffffff"/>
                </a:solidFill>
                <a:latin typeface="Arial"/>
                <a:ea typeface="DejaVu Sans"/>
              </a:rPr>
              <a:t>©  SUSE, All rights reserved.</a:t>
            </a:r>
            <a:endParaRPr/>
          </a:p>
        </p:txBody>
      </p:sp>
      <p:sp>
        <p:nvSpPr>
          <p:cNvPr id="428" name="CustomShape 2"/>
          <p:cNvSpPr/>
          <p:nvPr/>
        </p:nvSpPr>
        <p:spPr>
          <a:xfrm>
            <a:off x="286560" y="6589800"/>
            <a:ext cx="379800" cy="273600"/>
          </a:xfrm>
          <a:prstGeom prst="rect">
            <a:avLst/>
          </a:prstGeom>
          <a:noFill/>
          <a:ln w="27360">
            <a:noFill/>
          </a:ln>
        </p:spPr>
        <p:style>
          <a:lnRef idx="0"/>
          <a:fillRef idx="0"/>
          <a:effectRef idx="0"/>
          <a:fontRef idx="minor"/>
        </p:style>
        <p:txBody>
          <a:bodyPr lIns="90000" rIns="90000" tIns="46800" bIns="46800"/>
          <a:p>
            <a:pPr algn="r">
              <a:lnSpc>
                <a:spcPct val="93000"/>
              </a:lnSpc>
            </a:pPr>
            <a:fld id="{721F0ABE-A49E-4997-9793-29E143A58AF8}" type="slidenum">
              <a:rPr b="1" lang="en-US" sz="1200" strike="noStrike" baseline="1000">
                <a:solidFill>
                  <a:srgbClr val="ffffff"/>
                </a:solidFill>
                <a:latin typeface="Arial"/>
                <a:ea typeface="DejaVu Sans"/>
              </a:rPr>
              <a:t>&lt;number&gt;</a:t>
            </a:fld>
            <a:endParaRPr/>
          </a:p>
        </p:txBody>
      </p:sp>
      <p:pic>
        <p:nvPicPr>
          <p:cNvPr id="429" name="Picture 1" descr=""/>
          <p:cNvPicPr/>
          <p:nvPr/>
        </p:nvPicPr>
        <p:blipFill>
          <a:blip r:embed="rId2"/>
          <a:stretch/>
        </p:blipFill>
        <p:spPr>
          <a:xfrm>
            <a:off x="8042400" y="6095880"/>
            <a:ext cx="786240" cy="367200"/>
          </a:xfrm>
          <a:prstGeom prst="rect">
            <a:avLst/>
          </a:prstGeom>
          <a:ln>
            <a:noFill/>
          </a:ln>
        </p:spPr>
      </p:pic>
      <p:pic>
        <p:nvPicPr>
          <p:cNvPr id="430" name="Picture 2" descr=""/>
          <p:cNvPicPr/>
          <p:nvPr/>
        </p:nvPicPr>
        <p:blipFill>
          <a:blip r:embed="rId3"/>
          <a:stretch/>
        </p:blipFill>
        <p:spPr>
          <a:xfrm>
            <a:off x="223920" y="6568920"/>
            <a:ext cx="8685720" cy="288000"/>
          </a:xfrm>
          <a:prstGeom prst="rect">
            <a:avLst/>
          </a:prstGeom>
          <a:ln>
            <a:noFill/>
          </a:ln>
        </p:spPr>
      </p:pic>
      <p:sp>
        <p:nvSpPr>
          <p:cNvPr id="431" name="PlaceHolder 3"/>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432"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67" name="Picture 1" descr=""/>
          <p:cNvPicPr/>
          <p:nvPr/>
        </p:nvPicPr>
        <p:blipFill>
          <a:blip r:embed="rId2"/>
          <a:stretch/>
        </p:blipFill>
        <p:spPr>
          <a:xfrm>
            <a:off x="2743920" y="2338200"/>
            <a:ext cx="3655440" cy="2036520"/>
          </a:xfrm>
          <a:prstGeom prst="rect">
            <a:avLst/>
          </a:prstGeom>
          <a:ln>
            <a:noFill/>
          </a:ln>
        </p:spPr>
      </p:pic>
      <p:sp>
        <p:nvSpPr>
          <p:cNvPr id="468" name="PlaceHolder 1"/>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69"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04" name="Picture 1" descr=""/>
          <p:cNvPicPr/>
          <p:nvPr/>
        </p:nvPicPr>
        <p:blipFill>
          <a:blip r:embed="rId2"/>
          <a:stretch/>
        </p:blipFill>
        <p:spPr>
          <a:xfrm>
            <a:off x="225720" y="6576840"/>
            <a:ext cx="8683920" cy="284040"/>
          </a:xfrm>
          <a:prstGeom prst="rect">
            <a:avLst/>
          </a:prstGeom>
          <a:ln>
            <a:noFill/>
          </a:ln>
        </p:spPr>
      </p:pic>
      <p:sp>
        <p:nvSpPr>
          <p:cNvPr id="505" name="Line 1"/>
          <p:cNvSpPr/>
          <p:nvPr/>
        </p:nvSpPr>
        <p:spPr>
          <a:xfrm>
            <a:off x="822600" y="5342400"/>
            <a:ext cx="0" cy="841320"/>
          </a:xfrm>
          <a:prstGeom prst="line">
            <a:avLst/>
          </a:prstGeom>
          <a:ln w="9000">
            <a:solidFill>
              <a:srgbClr val="454c51"/>
            </a:solidFill>
            <a:round/>
          </a:ln>
        </p:spPr>
      </p:sp>
      <p:sp>
        <p:nvSpPr>
          <p:cNvPr id="506" name="Line 2"/>
          <p:cNvSpPr/>
          <p:nvPr/>
        </p:nvSpPr>
        <p:spPr>
          <a:xfrm>
            <a:off x="6197400" y="5342400"/>
            <a:ext cx="0" cy="841320"/>
          </a:xfrm>
          <a:prstGeom prst="line">
            <a:avLst/>
          </a:prstGeom>
          <a:ln w="9000">
            <a:solidFill>
              <a:srgbClr val="454c51"/>
            </a:solidFill>
            <a:round/>
          </a:ln>
        </p:spPr>
      </p:sp>
      <p:sp>
        <p:nvSpPr>
          <p:cNvPr id="507" name="CustomShape 3"/>
          <p:cNvSpPr/>
          <p:nvPr/>
        </p:nvSpPr>
        <p:spPr>
          <a:xfrm>
            <a:off x="869400" y="5281920"/>
            <a:ext cx="2231640" cy="925200"/>
          </a:xfrm>
          <a:prstGeom prst="rect">
            <a:avLst/>
          </a:prstGeom>
          <a:noFill/>
          <a:ln>
            <a:noFill/>
          </a:ln>
        </p:spPr>
        <p:style>
          <a:lnRef idx="0"/>
          <a:fillRef idx="0"/>
          <a:effectRef idx="0"/>
          <a:fontRef idx="minor"/>
        </p:style>
        <p:txBody>
          <a:bodyPr wrap="none" lIns="90000" rIns="90000" tIns="45000" bIns="45000"/>
          <a:p>
            <a:pPr>
              <a:lnSpc>
                <a:spcPct val="105000"/>
              </a:lnSpc>
            </a:pPr>
            <a:r>
              <a:rPr b="1" lang="en-US" sz="1400" strike="noStrike">
                <a:solidFill>
                  <a:srgbClr val="000000"/>
                </a:solidFill>
                <a:latin typeface="Arial"/>
                <a:ea typeface="Microsoft YaHei"/>
              </a:rPr>
              <a:t>Corporate Headquarters</a:t>
            </a:r>
            <a:endParaRPr/>
          </a:p>
          <a:p>
            <a:pPr>
              <a:lnSpc>
                <a:spcPct val="105000"/>
              </a:lnSpc>
            </a:pPr>
            <a:r>
              <a:rPr lang="en-US" sz="1300" strike="noStrike">
                <a:solidFill>
                  <a:srgbClr val="000000"/>
                </a:solidFill>
                <a:latin typeface="Arial"/>
                <a:ea typeface="Microsoft YaHei"/>
              </a:rPr>
              <a:t>Maxfeldstrasse 5</a:t>
            </a:r>
            <a:endParaRPr/>
          </a:p>
          <a:p>
            <a:pPr>
              <a:lnSpc>
                <a:spcPct val="105000"/>
              </a:lnSpc>
            </a:pPr>
            <a:r>
              <a:rPr lang="en-US" sz="1300" strike="noStrike">
                <a:solidFill>
                  <a:srgbClr val="000000"/>
                </a:solidFill>
                <a:latin typeface="Arial"/>
                <a:ea typeface="Microsoft YaHei"/>
              </a:rPr>
              <a:t>90409 Nuremberg</a:t>
            </a:r>
            <a:endParaRPr/>
          </a:p>
          <a:p>
            <a:pPr>
              <a:lnSpc>
                <a:spcPct val="105000"/>
              </a:lnSpc>
            </a:pPr>
            <a:r>
              <a:rPr lang="en-US" sz="1300" strike="noStrike">
                <a:solidFill>
                  <a:srgbClr val="000000"/>
                </a:solidFill>
                <a:latin typeface="Arial"/>
                <a:ea typeface="Microsoft YaHei"/>
              </a:rPr>
              <a:t>Germany</a:t>
            </a:r>
            <a:endParaRPr/>
          </a:p>
        </p:txBody>
      </p:sp>
      <p:sp>
        <p:nvSpPr>
          <p:cNvPr id="508" name="CustomShape 4"/>
          <p:cNvSpPr/>
          <p:nvPr/>
        </p:nvSpPr>
        <p:spPr>
          <a:xfrm>
            <a:off x="3323880" y="5281920"/>
            <a:ext cx="2557800" cy="509760"/>
          </a:xfrm>
          <a:prstGeom prst="rect">
            <a:avLst/>
          </a:prstGeom>
          <a:noFill/>
          <a:ln>
            <a:noFill/>
          </a:ln>
        </p:spPr>
        <p:style>
          <a:lnRef idx="0"/>
          <a:fillRef idx="0"/>
          <a:effectRef idx="0"/>
          <a:fontRef idx="minor"/>
        </p:style>
        <p:txBody>
          <a:bodyPr wrap="none" lIns="90000" rIns="90000" tIns="45000" bIns="45000"/>
          <a:p>
            <a:pPr>
              <a:lnSpc>
                <a:spcPct val="105000"/>
              </a:lnSpc>
            </a:pPr>
            <a:r>
              <a:rPr lang="en-US" sz="1400" strike="noStrike">
                <a:solidFill>
                  <a:srgbClr val="000000"/>
                </a:solidFill>
                <a:latin typeface="Arial"/>
                <a:ea typeface="Microsoft YaHei"/>
              </a:rPr>
              <a:t>+49 911 740 53 0 (Worldwide)</a:t>
            </a:r>
            <a:endParaRPr/>
          </a:p>
          <a:p>
            <a:pPr>
              <a:lnSpc>
                <a:spcPct val="105000"/>
              </a:lnSpc>
            </a:pPr>
            <a:r>
              <a:rPr lang="en-US" sz="1300" strike="noStrike">
                <a:solidFill>
                  <a:srgbClr val="7ac142"/>
                </a:solidFill>
                <a:latin typeface="Arial"/>
                <a:ea typeface="Microsoft YaHei"/>
              </a:rPr>
              <a:t>www.suse.com</a:t>
            </a:r>
            <a:endParaRPr/>
          </a:p>
        </p:txBody>
      </p:sp>
      <p:sp>
        <p:nvSpPr>
          <p:cNvPr id="509" name="CustomShape 5"/>
          <p:cNvSpPr/>
          <p:nvPr/>
        </p:nvSpPr>
        <p:spPr>
          <a:xfrm>
            <a:off x="6492600" y="5281920"/>
            <a:ext cx="1565640" cy="509760"/>
          </a:xfrm>
          <a:prstGeom prst="rect">
            <a:avLst/>
          </a:prstGeom>
          <a:noFill/>
          <a:ln>
            <a:noFill/>
          </a:ln>
        </p:spPr>
        <p:style>
          <a:lnRef idx="0"/>
          <a:fillRef idx="0"/>
          <a:effectRef idx="0"/>
          <a:fontRef idx="minor"/>
        </p:style>
        <p:txBody>
          <a:bodyPr wrap="none" lIns="90000" rIns="90000" tIns="45000" bIns="45000"/>
          <a:p>
            <a:pPr>
              <a:lnSpc>
                <a:spcPct val="105000"/>
              </a:lnSpc>
            </a:pPr>
            <a:r>
              <a:rPr lang="en-US" sz="1400" strike="noStrike">
                <a:solidFill>
                  <a:srgbClr val="000000"/>
                </a:solidFill>
                <a:latin typeface="Arial"/>
                <a:ea typeface="Microsoft YaHei"/>
              </a:rPr>
              <a:t>Join us on:</a:t>
            </a:r>
            <a:endParaRPr/>
          </a:p>
          <a:p>
            <a:pPr>
              <a:lnSpc>
                <a:spcPct val="105000"/>
              </a:lnSpc>
            </a:pPr>
            <a:r>
              <a:rPr lang="en-US" sz="1300" strike="noStrike">
                <a:solidFill>
                  <a:srgbClr val="0000ff"/>
                </a:solidFill>
                <a:latin typeface="Arial"/>
                <a:ea typeface="Microsoft YaHei"/>
              </a:rPr>
              <a:t>www.opensuse.org</a:t>
            </a:r>
            <a:endParaRPr/>
          </a:p>
        </p:txBody>
      </p:sp>
      <p:sp>
        <p:nvSpPr>
          <p:cNvPr id="510" name="Line 6"/>
          <p:cNvSpPr/>
          <p:nvPr/>
        </p:nvSpPr>
        <p:spPr>
          <a:xfrm>
            <a:off x="3263040" y="5342760"/>
            <a:ext cx="0" cy="841320"/>
          </a:xfrm>
          <a:prstGeom prst="line">
            <a:avLst/>
          </a:prstGeom>
          <a:ln w="9000">
            <a:solidFill>
              <a:srgbClr val="454c51"/>
            </a:solidFill>
            <a:round/>
          </a:ln>
        </p:spPr>
      </p:sp>
      <p:sp>
        <p:nvSpPr>
          <p:cNvPr id="511" name="CustomShape 7"/>
          <p:cNvSpPr/>
          <p:nvPr/>
        </p:nvSpPr>
        <p:spPr>
          <a:xfrm>
            <a:off x="79920" y="6564240"/>
            <a:ext cx="961200" cy="273240"/>
          </a:xfrm>
          <a:custGeom>
            <a:avLst/>
            <a:gdLst/>
            <a:ahLst/>
            <a:rect l="0" t="0" r="r" b="b"/>
            <a:pathLst>
              <a:path w="2" h="2">
                <a:moveTo>
                  <a:pt x="0" y="0"/>
                </a:moveTo>
                <a:lnTo>
                  <a:pt x="1" y="0"/>
                </a:lnTo>
                <a:lnTo>
                  <a:pt x="1" y="1"/>
                </a:lnTo>
                <a:lnTo>
                  <a:pt x="0" y="1"/>
                </a:lnTo>
                <a:lnTo>
                  <a:pt x="0" y="0"/>
                </a:lnTo>
              </a:path>
            </a:pathLst>
          </a:custGeom>
          <a:noFill/>
          <a:ln>
            <a:noFill/>
          </a:ln>
        </p:spPr>
        <p:style>
          <a:lnRef idx="0"/>
          <a:fillRef idx="0"/>
          <a:effectRef idx="0"/>
          <a:fontRef idx="minor"/>
        </p:style>
        <p:txBody>
          <a:bodyPr wrap="none" lIns="0" rIns="0" tIns="0" bIns="0" anchor="ctr" anchorCtr="1"/>
          <a:p>
            <a:pPr algn="ctr">
              <a:lnSpc>
                <a:spcPct val="93000"/>
              </a:lnSpc>
            </a:pPr>
            <a:fld id="{DE6E35AC-6973-4545-9B21-E1BAE11012C9}" type="slidenum">
              <a:rPr lang="en-US" strike="noStrike">
                <a:solidFill>
                  <a:srgbClr val="000000"/>
                </a:solidFill>
                <a:latin typeface="Calibri"/>
                <a:ea typeface="DejaVu Sans"/>
              </a:rPr>
              <a:t>&lt;number&gt;</a:t>
            </a:fld>
            <a:endParaRPr/>
          </a:p>
        </p:txBody>
      </p:sp>
      <p:pic>
        <p:nvPicPr>
          <p:cNvPr id="512" name="Picture 11" descr=""/>
          <p:cNvPicPr/>
          <p:nvPr/>
        </p:nvPicPr>
        <p:blipFill>
          <a:blip r:embed="rId3"/>
          <a:stretch/>
        </p:blipFill>
        <p:spPr>
          <a:xfrm>
            <a:off x="2744280" y="2338200"/>
            <a:ext cx="3655440" cy="2036520"/>
          </a:xfrm>
          <a:prstGeom prst="rect">
            <a:avLst/>
          </a:prstGeom>
          <a:ln>
            <a:noFill/>
          </a:ln>
        </p:spPr>
      </p:pic>
      <p:sp>
        <p:nvSpPr>
          <p:cNvPr id="513" name="PlaceHolder 8"/>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514" name="PlaceHolder 9"/>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49" name="Picture 1" descr=""/>
          <p:cNvPicPr/>
          <p:nvPr/>
        </p:nvPicPr>
        <p:blipFill>
          <a:blip r:embed="rId2"/>
          <a:srcRect l="2437" t="3987" r="2524" b="15708"/>
          <a:stretch/>
        </p:blipFill>
        <p:spPr>
          <a:xfrm>
            <a:off x="225720" y="208440"/>
            <a:ext cx="8685720" cy="4172400"/>
          </a:xfrm>
          <a:prstGeom prst="rect">
            <a:avLst/>
          </a:prstGeom>
          <a:ln>
            <a:noFill/>
          </a:ln>
        </p:spPr>
      </p:pic>
      <p:pic>
        <p:nvPicPr>
          <p:cNvPr id="550" name="Picture 2" descr=""/>
          <p:cNvPicPr/>
          <p:nvPr/>
        </p:nvPicPr>
        <p:blipFill>
          <a:blip r:embed="rId3"/>
          <a:stretch/>
        </p:blipFill>
        <p:spPr>
          <a:xfrm>
            <a:off x="6879600" y="5509440"/>
            <a:ext cx="1740600" cy="811080"/>
          </a:xfrm>
          <a:prstGeom prst="rect">
            <a:avLst/>
          </a:prstGeom>
          <a:ln>
            <a:noFill/>
          </a:ln>
        </p:spPr>
      </p:pic>
      <p:sp>
        <p:nvSpPr>
          <p:cNvPr id="551" name="CustomShape 1"/>
          <p:cNvSpPr/>
          <p:nvPr/>
        </p:nvSpPr>
        <p:spPr>
          <a:xfrm>
            <a:off x="816480" y="848880"/>
            <a:ext cx="7423560" cy="3245040"/>
          </a:xfrm>
          <a:prstGeom prst="rect">
            <a:avLst/>
          </a:prstGeom>
          <a:noFill/>
          <a:ln>
            <a:noFill/>
          </a:ln>
        </p:spPr>
        <p:style>
          <a:lnRef idx="0"/>
          <a:fillRef idx="0"/>
          <a:effectRef idx="0"/>
          <a:fontRef idx="minor"/>
        </p:style>
        <p:txBody>
          <a:bodyPr lIns="0" rIns="0" tIns="0" bIns="0"/>
          <a:p>
            <a:pPr>
              <a:lnSpc>
                <a:spcPct val="100000"/>
              </a:lnSpc>
            </a:pPr>
            <a:r>
              <a:rPr b="1" lang="en-US" sz="1600" strike="noStrike">
                <a:solidFill>
                  <a:srgbClr val="ffffff"/>
                </a:solidFill>
                <a:latin typeface="Arial"/>
                <a:ea typeface="Microsoft YaHei"/>
              </a:rPr>
              <a:t>Unpublished Work of SUSE. All Rights Reserved.</a:t>
            </a:r>
            <a:endParaRPr/>
          </a:p>
          <a:p>
            <a:pPr>
              <a:lnSpc>
                <a:spcPct val="100000"/>
              </a:lnSpc>
            </a:pPr>
            <a:r>
              <a:rPr lang="en-US" sz="1100" strike="noStrike">
                <a:solidFill>
                  <a:srgbClr val="ffffff"/>
                </a:solidFill>
                <a:latin typeface="Arial"/>
                <a:ea typeface="Microsoft YaHei"/>
              </a:rPr>
              <a:t>This work is an unpublished work and contains confidential, proprietary and trade secret information of SUSE. </a:t>
            </a:r>
            <a:endParaRPr/>
          </a:p>
          <a:p>
            <a:pPr>
              <a:lnSpc>
                <a:spcPct val="100000"/>
              </a:lnSpc>
            </a:pPr>
            <a:r>
              <a:rPr lang="en-US" sz="1100" strike="noStrike">
                <a:solidFill>
                  <a:srgbClr val="ffffff"/>
                </a:solidFill>
                <a:latin typeface="Arial"/>
                <a:ea typeface="Microsoft YaHei"/>
              </a:rPr>
              <a:t>Access to this work is restricted to SUSE employees who have a need to know to perform tasks within the scope of their assignments.  No part of this work may be practiced, performed, copied, distributed, revised, modified, translated, abridged, condensed, expanded, collected, or adapted without the prior written consent of SUSE.  </a:t>
            </a:r>
            <a:endParaRPr/>
          </a:p>
          <a:p>
            <a:pPr>
              <a:lnSpc>
                <a:spcPct val="100000"/>
              </a:lnSpc>
            </a:pPr>
            <a:r>
              <a:rPr lang="en-US" sz="1100" strike="noStrike">
                <a:solidFill>
                  <a:srgbClr val="ffffff"/>
                </a:solidFill>
                <a:latin typeface="Arial"/>
                <a:ea typeface="Microsoft YaHei"/>
              </a:rPr>
              <a:t>Any use or exploitation of this work without authorization could subject the perpetrator to criminal and civil liability.</a:t>
            </a:r>
            <a:endParaRPr/>
          </a:p>
          <a:p>
            <a:pPr>
              <a:lnSpc>
                <a:spcPct val="100000"/>
              </a:lnSpc>
            </a:pPr>
            <a:endParaRPr/>
          </a:p>
          <a:p>
            <a:pPr>
              <a:lnSpc>
                <a:spcPct val="100000"/>
              </a:lnSpc>
            </a:pPr>
            <a:r>
              <a:rPr b="1" lang="en-US" sz="1600" strike="noStrike">
                <a:solidFill>
                  <a:srgbClr val="ffffff"/>
                </a:solidFill>
                <a:latin typeface="Arial"/>
                <a:ea typeface="Microsoft YaHei"/>
              </a:rPr>
              <a:t>General Disclaimer</a:t>
            </a:r>
            <a:endParaRPr/>
          </a:p>
          <a:p>
            <a:pPr>
              <a:lnSpc>
                <a:spcPct val="100000"/>
              </a:lnSpc>
            </a:pPr>
            <a:r>
              <a:rPr lang="en-US" sz="1100" strike="noStrike">
                <a:solidFill>
                  <a:srgbClr val="ffffff"/>
                </a:solidFill>
                <a:latin typeface="Arial"/>
                <a:ea typeface="Microsoft YaHei"/>
              </a:rPr>
              <a:t>This document is not to be construed as a promise by any participating company to develop, deliver, or market a product.  It is not a commitment to deliver any material, code, or functionality, and should not be relied upon in making purchasing decisions.  SUSE makes no representations or warranties with respect to the contents of this document, and specifically disclaims any express or implied warranties of merchantability or fitness for any particular purpose.  The development, release, and timing of features or functionality described for SUSE products remains at the sole discretion of SUSE.  Further, SUSE reserves the right to revise this document and to make changes to its content, at any time, without obligation to notify any person or entity of such revisions or changes. All SUSE marks referenced in this presentation are trademarks or registered trademarks of Novell, Inc. in the United States and other countries.  All third-party trademarks are the property of their respective owners.</a:t>
            </a:r>
            <a:endParaRPr/>
          </a:p>
        </p:txBody>
      </p:sp>
      <p:sp>
        <p:nvSpPr>
          <p:cNvPr id="552"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553"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864000" y="6575400"/>
            <a:ext cx="5767920" cy="235440"/>
          </a:xfrm>
          <a:prstGeom prst="rect">
            <a:avLst/>
          </a:prstGeom>
          <a:noFill/>
          <a:ln w="27360">
            <a:noFill/>
          </a:ln>
        </p:spPr>
        <p:style>
          <a:lnRef idx="0"/>
          <a:fillRef idx="0"/>
          <a:effectRef idx="0"/>
          <a:fontRef idx="minor"/>
        </p:style>
        <p:txBody>
          <a:bodyPr lIns="90000" rIns="90000" tIns="46800" bIns="46800"/>
          <a:p>
            <a:pPr>
              <a:lnSpc>
                <a:spcPct val="93000"/>
              </a:lnSpc>
            </a:pPr>
            <a:r>
              <a:rPr lang="en-US" sz="900" strike="noStrike">
                <a:solidFill>
                  <a:srgbClr val="ffffff"/>
                </a:solidFill>
                <a:latin typeface="Arial"/>
                <a:ea typeface="DejaVu Sans"/>
              </a:rPr>
              <a:t>©  SUSE, All rights reserved.</a:t>
            </a:r>
            <a:endParaRPr/>
          </a:p>
        </p:txBody>
      </p:sp>
      <p:sp>
        <p:nvSpPr>
          <p:cNvPr id="39" name="CustomShape 2"/>
          <p:cNvSpPr/>
          <p:nvPr/>
        </p:nvSpPr>
        <p:spPr>
          <a:xfrm>
            <a:off x="286560" y="6589800"/>
            <a:ext cx="379800" cy="273600"/>
          </a:xfrm>
          <a:prstGeom prst="rect">
            <a:avLst/>
          </a:prstGeom>
          <a:noFill/>
          <a:ln w="27360">
            <a:noFill/>
          </a:ln>
        </p:spPr>
        <p:style>
          <a:lnRef idx="0"/>
          <a:fillRef idx="0"/>
          <a:effectRef idx="0"/>
          <a:fontRef idx="minor"/>
        </p:style>
        <p:txBody>
          <a:bodyPr lIns="90000" rIns="90000" tIns="46800" bIns="46800"/>
          <a:p>
            <a:pPr algn="r">
              <a:lnSpc>
                <a:spcPct val="93000"/>
              </a:lnSpc>
            </a:pPr>
            <a:fld id="{1809CA18-EFAC-4990-AA45-66910C03AEAD}" type="slidenum">
              <a:rPr b="1" lang="en-US" sz="1200" strike="noStrike" baseline="1000">
                <a:solidFill>
                  <a:srgbClr val="ffffff"/>
                </a:solidFill>
                <a:latin typeface="Arial"/>
                <a:ea typeface="DejaVu Sans"/>
              </a:rPr>
              <a:t>&lt;number&gt;</a:t>
            </a:fld>
            <a:endParaRPr/>
          </a:p>
        </p:txBody>
      </p:sp>
      <p:pic>
        <p:nvPicPr>
          <p:cNvPr id="40" name="Picture 1" descr=""/>
          <p:cNvPicPr/>
          <p:nvPr/>
        </p:nvPicPr>
        <p:blipFill>
          <a:blip r:embed="rId2"/>
          <a:stretch/>
        </p:blipFill>
        <p:spPr>
          <a:xfrm>
            <a:off x="8042400" y="6095880"/>
            <a:ext cx="786240" cy="367200"/>
          </a:xfrm>
          <a:prstGeom prst="rect">
            <a:avLst/>
          </a:prstGeom>
          <a:ln>
            <a:noFill/>
          </a:ln>
        </p:spPr>
      </p:pic>
      <p:pic>
        <p:nvPicPr>
          <p:cNvPr id="41" name="Picture 2" descr=""/>
          <p:cNvPicPr/>
          <p:nvPr/>
        </p:nvPicPr>
        <p:blipFill>
          <a:blip r:embed="rId3"/>
          <a:stretch/>
        </p:blipFill>
        <p:spPr>
          <a:xfrm>
            <a:off x="223920" y="6568920"/>
            <a:ext cx="8685720" cy="288000"/>
          </a:xfrm>
          <a:prstGeom prst="rect">
            <a:avLst/>
          </a:prstGeom>
          <a:ln>
            <a:noFill/>
          </a:ln>
        </p:spPr>
      </p:pic>
      <p:sp>
        <p:nvSpPr>
          <p:cNvPr id="42"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3"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1" descr=""/>
          <p:cNvPicPr/>
          <p:nvPr/>
        </p:nvPicPr>
        <p:blipFill>
          <a:blip r:embed="rId2"/>
          <a:stretch/>
        </p:blipFill>
        <p:spPr>
          <a:xfrm>
            <a:off x="229680" y="229680"/>
            <a:ext cx="8683920" cy="6398280"/>
          </a:xfrm>
          <a:prstGeom prst="rect">
            <a:avLst/>
          </a:prstGeom>
          <a:ln>
            <a:noFill/>
          </a:ln>
        </p:spPr>
      </p:pic>
      <p:sp>
        <p:nvSpPr>
          <p:cNvPr id="79" name="PlaceHolder 1"/>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80" name="PlaceHolder 2"/>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5" name="Picture 1" descr=""/>
          <p:cNvPicPr/>
          <p:nvPr/>
        </p:nvPicPr>
        <p:blipFill>
          <a:blip r:embed="rId2"/>
          <a:stretch/>
        </p:blipFill>
        <p:spPr>
          <a:xfrm>
            <a:off x="229680" y="229680"/>
            <a:ext cx="8683920" cy="6398280"/>
          </a:xfrm>
          <a:prstGeom prst="rect">
            <a:avLst/>
          </a:prstGeom>
          <a:ln>
            <a:noFill/>
          </a:ln>
        </p:spPr>
      </p:pic>
      <p:sp>
        <p:nvSpPr>
          <p:cNvPr id="116" name="PlaceHolder 1"/>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117" name="PlaceHolder 2"/>
          <p:cNvSpPr>
            <a:spLocks noGrp="1"/>
          </p:cNvSpPr>
          <p:nvPr>
            <p:ph type="body"/>
          </p:nvPr>
        </p:nvSpPr>
        <p:spPr>
          <a:xfrm>
            <a:off x="457200" y="1604520"/>
            <a:ext cx="401544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118" name="PlaceHolder 3"/>
          <p:cNvSpPr>
            <a:spLocks noGrp="1"/>
          </p:cNvSpPr>
          <p:nvPr>
            <p:ph type="body"/>
          </p:nvPr>
        </p:nvSpPr>
        <p:spPr>
          <a:xfrm>
            <a:off x="4674240" y="1604520"/>
            <a:ext cx="401544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53" name="CustomShape 1"/>
          <p:cNvSpPr/>
          <p:nvPr/>
        </p:nvSpPr>
        <p:spPr>
          <a:xfrm>
            <a:off x="864000" y="6575400"/>
            <a:ext cx="5767920" cy="235440"/>
          </a:xfrm>
          <a:prstGeom prst="rect">
            <a:avLst/>
          </a:prstGeom>
          <a:noFill/>
          <a:ln w="27360">
            <a:noFill/>
          </a:ln>
        </p:spPr>
        <p:style>
          <a:lnRef idx="0"/>
          <a:fillRef idx="0"/>
          <a:effectRef idx="0"/>
          <a:fontRef idx="minor"/>
        </p:style>
        <p:txBody>
          <a:bodyPr lIns="90000" rIns="90000" tIns="46800" bIns="46800"/>
          <a:p>
            <a:pPr>
              <a:lnSpc>
                <a:spcPct val="93000"/>
              </a:lnSpc>
            </a:pPr>
            <a:r>
              <a:rPr lang="en-US" sz="900" strike="noStrike">
                <a:solidFill>
                  <a:srgbClr val="ffffff"/>
                </a:solidFill>
                <a:latin typeface="Arial"/>
                <a:ea typeface="DejaVu Sans"/>
              </a:rPr>
              <a:t>©  SUSE, All rights reserved.</a:t>
            </a:r>
            <a:endParaRPr/>
          </a:p>
        </p:txBody>
      </p:sp>
      <p:sp>
        <p:nvSpPr>
          <p:cNvPr id="154" name="CustomShape 2"/>
          <p:cNvSpPr/>
          <p:nvPr/>
        </p:nvSpPr>
        <p:spPr>
          <a:xfrm>
            <a:off x="286560" y="6589800"/>
            <a:ext cx="379800" cy="273600"/>
          </a:xfrm>
          <a:prstGeom prst="rect">
            <a:avLst/>
          </a:prstGeom>
          <a:noFill/>
          <a:ln w="27360">
            <a:noFill/>
          </a:ln>
        </p:spPr>
        <p:style>
          <a:lnRef idx="0"/>
          <a:fillRef idx="0"/>
          <a:effectRef idx="0"/>
          <a:fontRef idx="minor"/>
        </p:style>
        <p:txBody>
          <a:bodyPr lIns="90000" rIns="90000" tIns="46800" bIns="46800"/>
          <a:p>
            <a:pPr algn="r">
              <a:lnSpc>
                <a:spcPct val="93000"/>
              </a:lnSpc>
            </a:pPr>
            <a:fld id="{0DA6D5F8-72B1-4AF8-AAE9-D28B80D7424B}" type="slidenum">
              <a:rPr b="1" lang="en-US" sz="1200" strike="noStrike" baseline="1000">
                <a:solidFill>
                  <a:srgbClr val="ffffff"/>
                </a:solidFill>
                <a:latin typeface="Arial"/>
                <a:ea typeface="DejaVu Sans"/>
              </a:rPr>
              <a:t>&lt;number&gt;</a:t>
            </a:fld>
            <a:endParaRPr/>
          </a:p>
        </p:txBody>
      </p:sp>
      <p:pic>
        <p:nvPicPr>
          <p:cNvPr id="155" name="Picture 1" descr=""/>
          <p:cNvPicPr/>
          <p:nvPr/>
        </p:nvPicPr>
        <p:blipFill>
          <a:blip r:embed="rId2"/>
          <a:stretch/>
        </p:blipFill>
        <p:spPr>
          <a:xfrm>
            <a:off x="8042400" y="6095880"/>
            <a:ext cx="786240" cy="367200"/>
          </a:xfrm>
          <a:prstGeom prst="rect">
            <a:avLst/>
          </a:prstGeom>
          <a:ln>
            <a:noFill/>
          </a:ln>
        </p:spPr>
      </p:pic>
      <p:pic>
        <p:nvPicPr>
          <p:cNvPr id="156" name="Picture 2" descr=""/>
          <p:cNvPicPr/>
          <p:nvPr/>
        </p:nvPicPr>
        <p:blipFill>
          <a:blip r:embed="rId3"/>
          <a:stretch/>
        </p:blipFill>
        <p:spPr>
          <a:xfrm>
            <a:off x="223920" y="6568920"/>
            <a:ext cx="8685720" cy="288000"/>
          </a:xfrm>
          <a:prstGeom prst="rect">
            <a:avLst/>
          </a:prstGeom>
          <a:ln>
            <a:noFill/>
          </a:ln>
        </p:spPr>
      </p:pic>
      <p:sp>
        <p:nvSpPr>
          <p:cNvPr id="157"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58"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3" name="Picture 1" descr=""/>
          <p:cNvPicPr/>
          <p:nvPr/>
        </p:nvPicPr>
        <p:blipFill>
          <a:blip r:embed="rId2"/>
          <a:stretch/>
        </p:blipFill>
        <p:spPr>
          <a:xfrm>
            <a:off x="225360" y="6576840"/>
            <a:ext cx="8683920" cy="284040"/>
          </a:xfrm>
          <a:prstGeom prst="rect">
            <a:avLst/>
          </a:prstGeom>
          <a:ln>
            <a:noFill/>
          </a:ln>
        </p:spPr>
      </p:pic>
      <p:sp>
        <p:nvSpPr>
          <p:cNvPr id="194" name="CustomShape 1"/>
          <p:cNvSpPr/>
          <p:nvPr/>
        </p:nvSpPr>
        <p:spPr>
          <a:xfrm>
            <a:off x="865080" y="6594480"/>
            <a:ext cx="5767560" cy="235080"/>
          </a:xfrm>
          <a:custGeom>
            <a:avLst/>
            <a:gdLst/>
            <a:ahLst/>
            <a:rect l="0" t="0" r="r" b="b"/>
            <a:pathLst>
              <a:path w="2" h="2">
                <a:moveTo>
                  <a:pt x="0" y="0"/>
                </a:moveTo>
                <a:lnTo>
                  <a:pt x="1" y="0"/>
                </a:lnTo>
                <a:lnTo>
                  <a:pt x="1" y="1"/>
                </a:lnTo>
                <a:lnTo>
                  <a:pt x="0" y="1"/>
                </a:lnTo>
                <a:lnTo>
                  <a:pt x="0" y="0"/>
                </a:lnTo>
              </a:path>
            </a:pathLst>
          </a:custGeom>
          <a:noFill/>
          <a:ln>
            <a:noFill/>
          </a:ln>
        </p:spPr>
        <p:style>
          <a:lnRef idx="0"/>
          <a:fillRef idx="0"/>
          <a:effectRef idx="0"/>
          <a:fontRef idx="minor"/>
        </p:style>
      </p:sp>
      <p:sp>
        <p:nvSpPr>
          <p:cNvPr id="195" name="CustomShape 2"/>
          <p:cNvSpPr/>
          <p:nvPr/>
        </p:nvSpPr>
        <p:spPr>
          <a:xfrm>
            <a:off x="78840" y="6563880"/>
            <a:ext cx="961200" cy="273240"/>
          </a:xfrm>
          <a:custGeom>
            <a:avLst/>
            <a:gdLst/>
            <a:ahLst/>
            <a:rect l="0" t="0" r="r" b="b"/>
            <a:pathLst>
              <a:path w="2" h="2">
                <a:moveTo>
                  <a:pt x="0" y="0"/>
                </a:moveTo>
                <a:lnTo>
                  <a:pt x="1" y="0"/>
                </a:lnTo>
                <a:lnTo>
                  <a:pt x="1" y="1"/>
                </a:lnTo>
                <a:lnTo>
                  <a:pt x="0" y="1"/>
                </a:lnTo>
                <a:lnTo>
                  <a:pt x="0" y="0"/>
                </a:lnTo>
              </a:path>
            </a:pathLst>
          </a:custGeom>
          <a:noFill/>
          <a:ln>
            <a:noFill/>
          </a:ln>
        </p:spPr>
        <p:style>
          <a:lnRef idx="0"/>
          <a:fillRef idx="0"/>
          <a:effectRef idx="0"/>
          <a:fontRef idx="minor"/>
        </p:style>
        <p:txBody>
          <a:bodyPr wrap="none" lIns="0" rIns="0" tIns="0" bIns="0" anchor="ctr" anchorCtr="1"/>
          <a:p>
            <a:pPr algn="ctr">
              <a:lnSpc>
                <a:spcPct val="93000"/>
              </a:lnSpc>
            </a:pPr>
            <a:fld id="{3B761E61-0D1B-40A2-9C43-D0D10C5089BA}" type="slidenum">
              <a:rPr lang="en-US" strike="noStrike">
                <a:solidFill>
                  <a:srgbClr val="000000"/>
                </a:solidFill>
                <a:latin typeface="Calibri"/>
                <a:ea typeface="DejaVu Sans"/>
              </a:rPr>
              <a:t>&lt;number&gt;</a:t>
            </a:fld>
            <a:endParaRPr/>
          </a:p>
        </p:txBody>
      </p:sp>
      <p:sp>
        <p:nvSpPr>
          <p:cNvPr id="196"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9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2" name="" descr=""/>
          <p:cNvPicPr/>
          <p:nvPr/>
        </p:nvPicPr>
        <p:blipFill>
          <a:blip r:embed="rId2"/>
          <a:stretch/>
        </p:blipFill>
        <p:spPr>
          <a:xfrm>
            <a:off x="225360" y="6576840"/>
            <a:ext cx="8684640" cy="284760"/>
          </a:xfrm>
          <a:prstGeom prst="rect">
            <a:avLst/>
          </a:prstGeom>
          <a:ln>
            <a:noFill/>
          </a:ln>
        </p:spPr>
      </p:pic>
      <p:sp>
        <p:nvSpPr>
          <p:cNvPr id="233" name="CustomShape 1"/>
          <p:cNvSpPr/>
          <p:nvPr/>
        </p:nvSpPr>
        <p:spPr>
          <a:xfrm>
            <a:off x="865080" y="6594480"/>
            <a:ext cx="5768280" cy="235800"/>
          </a:xfrm>
          <a:prstGeom prst="rect">
            <a:avLst/>
          </a:prstGeom>
          <a:noFill/>
          <a:ln w="27360">
            <a:noFill/>
          </a:ln>
        </p:spPr>
        <p:style>
          <a:lnRef idx="0"/>
          <a:fillRef idx="0"/>
          <a:effectRef idx="0"/>
          <a:fontRef idx="minor"/>
        </p:style>
      </p:sp>
      <p:sp>
        <p:nvSpPr>
          <p:cNvPr id="234" name="CustomShape 2"/>
          <p:cNvSpPr/>
          <p:nvPr/>
        </p:nvSpPr>
        <p:spPr>
          <a:xfrm>
            <a:off x="415800" y="6563880"/>
            <a:ext cx="288000" cy="273960"/>
          </a:xfrm>
          <a:prstGeom prst="rect">
            <a:avLst/>
          </a:prstGeom>
          <a:noFill/>
          <a:ln w="27360">
            <a:noFill/>
          </a:ln>
        </p:spPr>
        <p:style>
          <a:lnRef idx="0"/>
          <a:fillRef idx="0"/>
          <a:effectRef idx="0"/>
          <a:fontRef idx="minor"/>
        </p:style>
        <p:txBody>
          <a:bodyPr wrap="none" lIns="0" rIns="0" tIns="0" bIns="0" anchor="ctr" anchorCtr="1"/>
          <a:p>
            <a:fld id="{03A3290C-35C6-438C-9AC7-A86D08FCFD7A}" type="slidenum">
              <a:rPr lang="en-US" strike="noStrike">
                <a:solidFill>
                  <a:srgbClr val="000000"/>
                </a:solidFill>
                <a:latin typeface="Arial"/>
                <a:ea typeface="DejaVu Sans"/>
              </a:rPr>
              <a:t>&lt;number&gt;</a:t>
            </a:fld>
            <a:endParaRPr/>
          </a:p>
        </p:txBody>
      </p:sp>
      <p:sp>
        <p:nvSpPr>
          <p:cNvPr id="235" name="PlaceHolder 3"/>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236" name="PlaceHolder 4"/>
          <p:cNvSpPr>
            <a:spLocks noGrp="1"/>
          </p:cNvSpPr>
          <p:nvPr>
            <p:ph type="body"/>
          </p:nvPr>
        </p:nvSpPr>
        <p:spPr>
          <a:xfrm>
            <a:off x="457200" y="1604520"/>
            <a:ext cx="82288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1" name="" descr=""/>
          <p:cNvPicPr/>
          <p:nvPr/>
        </p:nvPicPr>
        <p:blipFill>
          <a:blip r:embed="rId2"/>
          <a:stretch/>
        </p:blipFill>
        <p:spPr>
          <a:xfrm>
            <a:off x="8042400" y="6096600"/>
            <a:ext cx="787680" cy="366480"/>
          </a:xfrm>
          <a:prstGeom prst="rect">
            <a:avLst/>
          </a:prstGeom>
          <a:ln>
            <a:noFill/>
          </a:ln>
        </p:spPr>
      </p:pic>
      <p:pic>
        <p:nvPicPr>
          <p:cNvPr id="272" name="" descr=""/>
          <p:cNvPicPr/>
          <p:nvPr/>
        </p:nvPicPr>
        <p:blipFill>
          <a:blip r:embed="rId3"/>
          <a:stretch/>
        </p:blipFill>
        <p:spPr>
          <a:xfrm>
            <a:off x="225720" y="6576840"/>
            <a:ext cx="8684640" cy="284760"/>
          </a:xfrm>
          <a:prstGeom prst="rect">
            <a:avLst/>
          </a:prstGeom>
          <a:ln>
            <a:noFill/>
          </a:ln>
        </p:spPr>
      </p:pic>
      <p:sp>
        <p:nvSpPr>
          <p:cNvPr id="273" name="CustomShape 1"/>
          <p:cNvSpPr/>
          <p:nvPr/>
        </p:nvSpPr>
        <p:spPr>
          <a:xfrm>
            <a:off x="416160" y="6563880"/>
            <a:ext cx="288000" cy="273960"/>
          </a:xfrm>
          <a:prstGeom prst="rect">
            <a:avLst/>
          </a:prstGeom>
          <a:noFill/>
          <a:ln w="27360">
            <a:noFill/>
          </a:ln>
        </p:spPr>
        <p:style>
          <a:lnRef idx="0"/>
          <a:fillRef idx="0"/>
          <a:effectRef idx="0"/>
          <a:fontRef idx="minor"/>
        </p:style>
        <p:txBody>
          <a:bodyPr wrap="none" lIns="0" rIns="0" tIns="0" bIns="0" anchor="ctr" anchorCtr="1"/>
          <a:p>
            <a:fld id="{C665F3E6-CE1D-4CF6-ACCD-62D8724AE415}" type="slidenum">
              <a:rPr lang="en-US" sz="900" strike="noStrike">
                <a:solidFill>
                  <a:srgbClr val="ffffff"/>
                </a:solidFill>
                <a:latin typeface="Arial"/>
                <a:ea typeface="DejaVu Sans"/>
              </a:rPr>
              <a:t>&lt;number&gt;</a:t>
            </a:fld>
            <a:endParaRPr/>
          </a:p>
        </p:txBody>
      </p:sp>
      <p:sp>
        <p:nvSpPr>
          <p:cNvPr id="274" name="PlaceHolder 2"/>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275" name="PlaceHolder 3"/>
          <p:cNvSpPr>
            <a:spLocks noGrp="1"/>
          </p:cNvSpPr>
          <p:nvPr>
            <p:ph type="body"/>
          </p:nvPr>
        </p:nvSpPr>
        <p:spPr>
          <a:xfrm>
            <a:off x="457200" y="1604520"/>
            <a:ext cx="82288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0" name="" descr=""/>
          <p:cNvPicPr/>
          <p:nvPr/>
        </p:nvPicPr>
        <p:blipFill>
          <a:blip r:embed="rId2"/>
          <a:stretch/>
        </p:blipFill>
        <p:spPr>
          <a:xfrm>
            <a:off x="225360" y="6576840"/>
            <a:ext cx="8684640" cy="284760"/>
          </a:xfrm>
          <a:prstGeom prst="rect">
            <a:avLst/>
          </a:prstGeom>
          <a:ln>
            <a:noFill/>
          </a:ln>
        </p:spPr>
      </p:pic>
      <p:sp>
        <p:nvSpPr>
          <p:cNvPr id="311" name="CustomShape 1"/>
          <p:cNvSpPr/>
          <p:nvPr/>
        </p:nvSpPr>
        <p:spPr>
          <a:xfrm>
            <a:off x="865080" y="6594480"/>
            <a:ext cx="5768280" cy="235800"/>
          </a:xfrm>
          <a:prstGeom prst="rect">
            <a:avLst/>
          </a:prstGeom>
          <a:noFill/>
          <a:ln w="27360">
            <a:noFill/>
          </a:ln>
        </p:spPr>
        <p:style>
          <a:lnRef idx="0"/>
          <a:fillRef idx="0"/>
          <a:effectRef idx="0"/>
          <a:fontRef idx="minor"/>
        </p:style>
      </p:sp>
      <p:sp>
        <p:nvSpPr>
          <p:cNvPr id="312" name="CustomShape 2"/>
          <p:cNvSpPr/>
          <p:nvPr/>
        </p:nvSpPr>
        <p:spPr>
          <a:xfrm>
            <a:off x="415800" y="6563880"/>
            <a:ext cx="288000" cy="273960"/>
          </a:xfrm>
          <a:prstGeom prst="rect">
            <a:avLst/>
          </a:prstGeom>
          <a:noFill/>
          <a:ln w="27360">
            <a:noFill/>
          </a:ln>
        </p:spPr>
        <p:style>
          <a:lnRef idx="0"/>
          <a:fillRef idx="0"/>
          <a:effectRef idx="0"/>
          <a:fontRef idx="minor"/>
        </p:style>
        <p:txBody>
          <a:bodyPr wrap="none" lIns="0" rIns="0" tIns="0" bIns="0" anchor="ctr" anchorCtr="1"/>
          <a:p>
            <a:fld id="{26A024FC-C06B-49E1-9B20-816E4381F839}" type="slidenum">
              <a:rPr lang="en-US" strike="noStrike">
                <a:solidFill>
                  <a:srgbClr val="000000"/>
                </a:solidFill>
                <a:latin typeface="Arial"/>
                <a:ea typeface="DejaVu Sans"/>
              </a:rPr>
              <a:t>&lt;number&gt;</a:t>
            </a:fld>
            <a:endParaRPr/>
          </a:p>
        </p:txBody>
      </p:sp>
      <p:sp>
        <p:nvSpPr>
          <p:cNvPr id="313" name="PlaceHolder 3"/>
          <p:cNvSpPr>
            <a:spLocks noGrp="1"/>
          </p:cNvSpPr>
          <p:nvPr>
            <p:ph type="title"/>
          </p:nvPr>
        </p:nvSpPr>
        <p:spPr>
          <a:xfrm>
            <a:off x="457200" y="273600"/>
            <a:ext cx="8228880" cy="1144440"/>
          </a:xfrm>
          <a:prstGeom prst="rect">
            <a:avLst/>
          </a:prstGeom>
        </p:spPr>
        <p:txBody>
          <a:bodyPr lIns="0" rIns="0" tIns="0" bIns="0" anchor="ctr"/>
          <a:p>
            <a:pPr algn="ctr"/>
            <a:endParaRPr/>
          </a:p>
        </p:txBody>
      </p:sp>
      <p:sp>
        <p:nvSpPr>
          <p:cNvPr id="314"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85.xml"/>
</Relationships>
</file>

<file path=ppt/slides/_rels/slide2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0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0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09.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2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2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slideLayout" Target="../slideLayouts/slideLayout101.xml"/><Relationship Id="rId8"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3" name="CustomShape 1"/>
          <p:cNvSpPr/>
          <p:nvPr/>
        </p:nvSpPr>
        <p:spPr>
          <a:xfrm>
            <a:off x="822960" y="2401920"/>
            <a:ext cx="7759800" cy="1492560"/>
          </a:xfrm>
          <a:prstGeom prst="rect">
            <a:avLst/>
          </a:prstGeom>
          <a:noFill/>
          <a:ln>
            <a:noFill/>
          </a:ln>
        </p:spPr>
        <p:style>
          <a:lnRef idx="0"/>
          <a:fillRef idx="0"/>
          <a:effectRef idx="0"/>
          <a:fontRef idx="minor"/>
        </p:style>
        <p:txBody>
          <a:bodyPr lIns="0" rIns="0" tIns="0" bIns="0" anchor="b"/>
          <a:p>
            <a:r>
              <a:rPr b="1" lang="en-US" sz="4400" strike="noStrike">
                <a:solidFill>
                  <a:srgbClr val="ffffff"/>
                </a:solidFill>
                <a:latin typeface="Arial"/>
                <a:ea typeface="Microsoft YaHei"/>
              </a:rPr>
              <a:t>SUSE</a:t>
            </a:r>
            <a:r>
              <a:rPr b="1" lang="en-US" sz="2000" strike="noStrike" baseline="-1000">
                <a:solidFill>
                  <a:srgbClr val="ffffff"/>
                </a:solidFill>
                <a:latin typeface="Arial"/>
                <a:ea typeface="Microsoft YaHei"/>
              </a:rPr>
              <a:t>®</a:t>
            </a:r>
            <a:r>
              <a:rPr b="1" lang="en-US" sz="2000" strike="noStrike">
                <a:solidFill>
                  <a:srgbClr val="ffffff"/>
                </a:solidFill>
                <a:latin typeface="Arial"/>
                <a:ea typeface="Microsoft YaHei"/>
              </a:rPr>
              <a:t> </a:t>
            </a:r>
            <a:r>
              <a:rPr b="1" lang="en-US" sz="4400" strike="noStrike">
                <a:solidFill>
                  <a:srgbClr val="ffffff"/>
                </a:solidFill>
                <a:latin typeface="Arial"/>
                <a:ea typeface="Microsoft YaHei"/>
              </a:rPr>
              <a:t>Openstack Cloud</a:t>
            </a:r>
            <a:endParaRPr/>
          </a:p>
          <a:p>
            <a:r>
              <a:rPr b="1" lang="en-US" sz="3200" strike="noStrike">
                <a:solidFill>
                  <a:srgbClr val="ffffff"/>
                </a:solidFill>
                <a:latin typeface="Arial"/>
                <a:ea typeface="Microsoft YaHei"/>
              </a:rPr>
              <a:t>and the “DevOps” approach</a:t>
            </a:r>
            <a:endParaRPr/>
          </a:p>
          <a:p>
            <a:pPr>
              <a:lnSpc>
                <a:spcPct val="100000"/>
              </a:lnSpc>
            </a:pPr>
            <a:endParaRPr/>
          </a:p>
        </p:txBody>
      </p:sp>
      <p:sp>
        <p:nvSpPr>
          <p:cNvPr id="594" name="CustomShape 2"/>
          <p:cNvSpPr/>
          <p:nvPr/>
        </p:nvSpPr>
        <p:spPr>
          <a:xfrm>
            <a:off x="817920" y="4708080"/>
            <a:ext cx="2457360" cy="1379880"/>
          </a:xfrm>
          <a:prstGeom prst="rect">
            <a:avLst/>
          </a:prstGeom>
          <a:noFill/>
          <a:ln>
            <a:noFill/>
          </a:ln>
        </p:spPr>
        <p:style>
          <a:lnRef idx="0"/>
          <a:fillRef idx="0"/>
          <a:effectRef idx="0"/>
          <a:fontRef idx="minor"/>
        </p:style>
        <p:txBody>
          <a:bodyPr lIns="90000" rIns="90000" tIns="45000" bIns="45000"/>
          <a:p>
            <a:pPr>
              <a:lnSpc>
                <a:spcPct val="93000"/>
              </a:lnSpc>
            </a:pPr>
            <a:r>
              <a:rPr b="1" lang="en-US" sz="1600" strike="noStrike">
                <a:solidFill>
                  <a:srgbClr val="000000"/>
                </a:solidFill>
                <a:latin typeface="Calibri"/>
                <a:ea typeface="DejaVu Sans"/>
              </a:rPr>
              <a:t>Cameron Seader</a:t>
            </a:r>
            <a:endParaRPr/>
          </a:p>
          <a:p>
            <a:pPr>
              <a:lnSpc>
                <a:spcPct val="93000"/>
              </a:lnSpc>
            </a:pPr>
            <a:r>
              <a:rPr lang="en-US" strike="noStrike">
                <a:solidFill>
                  <a:srgbClr val="000000"/>
                </a:solidFill>
                <a:latin typeface="Calibri"/>
                <a:ea typeface="DejaVu Sans"/>
              </a:rPr>
              <a:t>SUSE Systems Engineer</a:t>
            </a:r>
            <a:endParaRPr/>
          </a:p>
          <a:p>
            <a:pPr>
              <a:lnSpc>
                <a:spcPct val="93000"/>
              </a:lnSpc>
            </a:pPr>
            <a:r>
              <a:rPr lang="en-US" strike="noStrike">
                <a:solidFill>
                  <a:srgbClr val="000000"/>
                </a:solidFill>
                <a:latin typeface="Calibri"/>
                <a:ea typeface="DejaVu Sans"/>
              </a:rPr>
              <a:t>cs@suse.com</a:t>
            </a:r>
            <a:endParaRPr/>
          </a:p>
        </p:txBody>
      </p:sp>
      <p:sp>
        <p:nvSpPr>
          <p:cNvPr id="595" name="CustomShape 3"/>
          <p:cNvSpPr/>
          <p:nvPr/>
        </p:nvSpPr>
        <p:spPr>
          <a:xfrm>
            <a:off x="3809880" y="4708080"/>
            <a:ext cx="3799440" cy="1379880"/>
          </a:xfrm>
          <a:prstGeom prst="rect">
            <a:avLst/>
          </a:prstGeom>
          <a:noFill/>
          <a:ln>
            <a:noFill/>
          </a:ln>
        </p:spPr>
        <p:style>
          <a:lnRef idx="0"/>
          <a:fillRef idx="0"/>
          <a:effectRef idx="0"/>
          <a:fontRef idx="minor"/>
        </p:style>
        <p:txBody>
          <a:bodyPr lIns="90000" rIns="90000" tIns="45000" bIns="45000"/>
          <a:p>
            <a:pPr>
              <a:lnSpc>
                <a:spcPct val="93000"/>
              </a:lnSpc>
            </a:pPr>
            <a:r>
              <a:rPr b="1" lang="en-US" sz="1600" strike="noStrike">
                <a:solidFill>
                  <a:srgbClr val="000000"/>
                </a:solidFill>
                <a:latin typeface="Calibri"/>
                <a:ea typeface="DejaVu Sans"/>
              </a:rPr>
              <a:t>Rick Ashford</a:t>
            </a:r>
            <a:endParaRPr/>
          </a:p>
          <a:p>
            <a:pPr>
              <a:lnSpc>
                <a:spcPct val="93000"/>
              </a:lnSpc>
            </a:pPr>
            <a:r>
              <a:rPr lang="en-US" strike="noStrike">
                <a:solidFill>
                  <a:srgbClr val="000000"/>
                </a:solidFill>
                <a:latin typeface="Calibri"/>
                <a:ea typeface="DejaVu Sans"/>
              </a:rPr>
              <a:t>SUSE Systems Engineer</a:t>
            </a:r>
            <a:endParaRPr/>
          </a:p>
          <a:p>
            <a:pPr>
              <a:lnSpc>
                <a:spcPct val="93000"/>
              </a:lnSpc>
            </a:pPr>
            <a:r>
              <a:rPr lang="en-US" strike="noStrike">
                <a:solidFill>
                  <a:srgbClr val="000000"/>
                </a:solidFill>
                <a:latin typeface="Calibri"/>
                <a:ea typeface="DejaVu Sans"/>
              </a:rPr>
              <a:t>rashford@suse.com</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CustomShape 1"/>
          <p:cNvSpPr/>
          <p:nvPr/>
        </p:nvSpPr>
        <p:spPr>
          <a:xfrm>
            <a:off x="838080" y="7416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Typical Problem Statements</a:t>
            </a:r>
            <a:endParaRPr/>
          </a:p>
        </p:txBody>
      </p:sp>
      <p:sp>
        <p:nvSpPr>
          <p:cNvPr id="615" name="CustomShape 2"/>
          <p:cNvSpPr/>
          <p:nvPr/>
        </p:nvSpPr>
        <p:spPr>
          <a:xfrm>
            <a:off x="815760" y="1066680"/>
            <a:ext cx="7538040" cy="5269320"/>
          </a:xfrm>
          <a:prstGeom prst="rect">
            <a:avLst/>
          </a:prstGeom>
          <a:noFill/>
          <a:ln>
            <a:noFill/>
          </a:ln>
        </p:spPr>
        <p:style>
          <a:lnRef idx="0"/>
          <a:fillRef idx="0"/>
          <a:effectRef idx="0"/>
          <a:fontRef idx="minor"/>
        </p:style>
        <p:txBody>
          <a:bodyPr lIns="0" rIns="0" tIns="0" bIns="0"/>
          <a:p>
            <a:pPr>
              <a:lnSpc>
                <a:spcPct val="93000"/>
              </a:lnSpc>
            </a:pPr>
            <a:r>
              <a:rPr lang="en-US" sz="2400" strike="noStrike">
                <a:solidFill>
                  <a:srgbClr val="000000"/>
                </a:solidFill>
                <a:latin typeface="Arial"/>
                <a:ea typeface="Microsoft YaHei"/>
              </a:rPr>
              <a:t>Software Packaging and Image Creation :</a:t>
            </a:r>
            <a:endParaRPr/>
          </a:p>
          <a:p>
            <a:pPr>
              <a:lnSpc>
                <a:spcPct val="93000"/>
              </a:lnSpc>
            </a:pPr>
            <a:endParaRPr/>
          </a:p>
          <a:p>
            <a:pPr>
              <a:lnSpc>
                <a:spcPct val="100000"/>
              </a:lnSpc>
              <a:buSzPct val="65000"/>
              <a:buFont typeface="Arial"/>
              <a:buChar char="•"/>
            </a:pPr>
            <a:r>
              <a:rPr lang="en-US" sz="2000" strike="noStrike">
                <a:solidFill>
                  <a:srgbClr val="000000"/>
                </a:solidFill>
                <a:latin typeface="Arial"/>
                <a:ea typeface="Microsoft YaHei"/>
              </a:rPr>
              <a:t>Customized scripts for configuring services via config file templates is difficult to manage. When consolidated to a single RPM, changes to a service require an RPM rebuild</a:t>
            </a:r>
            <a:endParaRPr/>
          </a:p>
          <a:p>
            <a:pPr>
              <a:lnSpc>
                <a:spcPct val="100000"/>
              </a:lnSpc>
              <a:buSzPct val="65000"/>
              <a:buFont typeface="Arial"/>
              <a:buChar char="•"/>
            </a:pPr>
            <a:r>
              <a:rPr lang="en-US" sz="2000" strike="noStrike">
                <a:solidFill>
                  <a:srgbClr val="000000"/>
                </a:solidFill>
                <a:latin typeface="Arial"/>
                <a:ea typeface="Microsoft YaHei"/>
              </a:rPr>
              <a:t>. </a:t>
            </a:r>
            <a:endParaRPr/>
          </a:p>
          <a:p>
            <a:pPr>
              <a:lnSpc>
                <a:spcPct val="100000"/>
              </a:lnSpc>
              <a:buSzPct val="65000"/>
              <a:buFont typeface="Arial"/>
              <a:buChar char="•"/>
            </a:pPr>
            <a:r>
              <a:rPr lang="en-US" sz="2000" strike="noStrike">
                <a:solidFill>
                  <a:srgbClr val="000000"/>
                </a:solidFill>
                <a:latin typeface="Arial"/>
                <a:ea typeface="Microsoft YaHei"/>
              </a:rPr>
              <a:t>Standards not always followed, with no enforcement controls for them.</a:t>
            </a:r>
            <a:endParaRPr/>
          </a:p>
          <a:p>
            <a:pPr>
              <a:lnSpc>
                <a:spcPct val="100000"/>
              </a:lnSpc>
            </a:pPr>
            <a:endParaRPr/>
          </a:p>
          <a:p>
            <a:pPr>
              <a:lnSpc>
                <a:spcPct val="100000"/>
              </a:lnSpc>
              <a:buSzPct val="65000"/>
              <a:buFont typeface="Arial"/>
              <a:buChar char="•"/>
            </a:pPr>
            <a:r>
              <a:rPr lang="en-US" sz="2000" strike="noStrike">
                <a:solidFill>
                  <a:srgbClr val="000000"/>
                </a:solidFill>
                <a:latin typeface="Arial"/>
                <a:ea typeface="Microsoft YaHei"/>
              </a:rPr>
              <a:t>Kernel-dependent components are impacted with every upgrade.</a:t>
            </a:r>
            <a:endParaRPr/>
          </a:p>
          <a:p>
            <a:pPr>
              <a:lnSpc>
                <a:spcPct val="100000"/>
              </a:lnSpc>
            </a:pPr>
            <a:endParaRPr/>
          </a:p>
          <a:p>
            <a:pPr>
              <a:lnSpc>
                <a:spcPct val="100000"/>
              </a:lnSpc>
              <a:buSzPct val="65000"/>
              <a:buFont typeface="Arial"/>
              <a:buChar char="•"/>
            </a:pPr>
            <a:r>
              <a:rPr lang="en-US" sz="2000" strike="noStrike">
                <a:solidFill>
                  <a:srgbClr val="000000"/>
                </a:solidFill>
                <a:latin typeface="Arial"/>
                <a:ea typeface="Microsoft YaHei"/>
              </a:rPr>
              <a:t>Typical deployments of apps/middleware components are complex. </a:t>
            </a:r>
            <a:endParaRPr/>
          </a:p>
          <a:p>
            <a:pPr lvl="2">
              <a:lnSpc>
                <a:spcPct val="100000"/>
              </a:lnSpc>
              <a:buSzPct val="45000"/>
              <a:buFont typeface="StarSymbol"/>
              <a:buChar char="l"/>
            </a:pPr>
            <a:r>
              <a:rPr lang="en-US" strike="noStrike">
                <a:solidFill>
                  <a:srgbClr val="000000"/>
                </a:solidFill>
                <a:latin typeface="Arial"/>
                <a:ea typeface="Microsoft YaHei"/>
              </a:rPr>
              <a:t>Difficult to identify which files are required for an application when spread over multiple RPMs. </a:t>
            </a:r>
            <a:endParaRPr/>
          </a:p>
          <a:p>
            <a:pPr lvl="2">
              <a:lnSpc>
                <a:spcPct val="100000"/>
              </a:lnSpc>
              <a:buSzPct val="45000"/>
              <a:buFont typeface="StarSymbol"/>
              <a:buChar char="l"/>
            </a:pPr>
            <a:r>
              <a:rPr lang="en-US" strike="noStrike">
                <a:solidFill>
                  <a:srgbClr val="000000"/>
                </a:solidFill>
                <a:latin typeface="Arial"/>
                <a:ea typeface="Microsoft YaHei"/>
              </a:rPr>
              <a:t>Deployment teams have difficulty identifying which part of the app to  deploy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6"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Typical Problem Statements</a:t>
            </a:r>
            <a:endParaRPr/>
          </a:p>
        </p:txBody>
      </p:sp>
      <p:sp>
        <p:nvSpPr>
          <p:cNvPr id="617"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z="2400" strike="noStrike">
                <a:solidFill>
                  <a:srgbClr val="000000"/>
                </a:solidFill>
                <a:latin typeface="Arial"/>
                <a:ea typeface="Microsoft YaHei"/>
              </a:rPr>
              <a:t>Imaging / Packaging / Patching / Upgrades:</a:t>
            </a:r>
            <a:endParaRPr/>
          </a:p>
          <a:p>
            <a:pPr>
              <a:lnSpc>
                <a:spcPct val="93000"/>
              </a:lnSpc>
            </a:pPr>
            <a:endParaRPr/>
          </a:p>
          <a:p>
            <a:pPr lvl="1">
              <a:lnSpc>
                <a:spcPct val="100000"/>
              </a:lnSpc>
              <a:buSzPct val="65000"/>
              <a:buFont typeface="Arial"/>
              <a:buChar char="‒"/>
            </a:pPr>
            <a:r>
              <a:rPr lang="en-US" sz="2000" strike="noStrike">
                <a:solidFill>
                  <a:srgbClr val="000000"/>
                </a:solidFill>
                <a:latin typeface="Arial"/>
                <a:ea typeface="Microsoft YaHei"/>
              </a:rPr>
              <a:t>Difficulties decoupling middleware/application upgrades from OS-related upgrades</a:t>
            </a:r>
            <a:endParaRPr/>
          </a:p>
          <a:p>
            <a:pPr>
              <a:lnSpc>
                <a:spcPct val="100000"/>
              </a:lnSpc>
            </a:pPr>
            <a:endParaRPr/>
          </a:p>
          <a:p>
            <a:pPr lvl="1">
              <a:lnSpc>
                <a:spcPct val="100000"/>
              </a:lnSpc>
              <a:buSzPct val="65000"/>
              <a:buFont typeface="Arial"/>
              <a:buChar char="‒"/>
            </a:pPr>
            <a:r>
              <a:rPr lang="en-US" sz="2000" strike="noStrike">
                <a:solidFill>
                  <a:srgbClr val="000000"/>
                </a:solidFill>
                <a:latin typeface="Arial"/>
                <a:ea typeface="Microsoft YaHei"/>
              </a:rPr>
              <a:t>Building new images for new OS versions is usually approached by building and re-building from scratch</a:t>
            </a:r>
            <a:endParaRPr/>
          </a:p>
          <a:p>
            <a:pPr>
              <a:lnSpc>
                <a:spcPct val="100000"/>
              </a:lnSpc>
            </a:pPr>
            <a:endParaRPr/>
          </a:p>
          <a:p>
            <a:pPr lvl="1">
              <a:lnSpc>
                <a:spcPct val="100000"/>
              </a:lnSpc>
              <a:buSzPct val="65000"/>
              <a:buFont typeface="Arial"/>
              <a:buChar char="‒"/>
            </a:pPr>
            <a:r>
              <a:rPr lang="en-US" sz="2000" strike="noStrike">
                <a:solidFill>
                  <a:srgbClr val="000000"/>
                </a:solidFill>
                <a:latin typeface="Arial"/>
                <a:ea typeface="Microsoft YaHei"/>
              </a:rPr>
              <a:t>This typically requires project initiation and implementation every time, with significant overhead costs.</a:t>
            </a:r>
            <a:endParaRPr/>
          </a:p>
          <a:p>
            <a:pPr>
              <a:lnSpc>
                <a:spcPct val="10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8"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The SUSE Approach</a:t>
            </a:r>
            <a:endParaRPr/>
          </a:p>
        </p:txBody>
      </p:sp>
      <p:sp>
        <p:nvSpPr>
          <p:cNvPr id="619" name="CustomShape 2"/>
          <p:cNvSpPr/>
          <p:nvPr/>
        </p:nvSpPr>
        <p:spPr>
          <a:xfrm>
            <a:off x="0" y="7107120"/>
            <a:ext cx="2308680" cy="3977280"/>
          </a:xfrm>
          <a:prstGeom prst="rect">
            <a:avLst/>
          </a:prstGeom>
          <a:noFill/>
          <a:ln>
            <a:noFill/>
          </a:ln>
        </p:spPr>
        <p:style>
          <a:lnRef idx="0"/>
          <a:fillRef idx="0"/>
          <a:effectRef idx="0"/>
          <a:fontRef idx="minor"/>
        </p:style>
      </p:sp>
      <p:sp>
        <p:nvSpPr>
          <p:cNvPr id="620" name="CustomShape 3"/>
          <p:cNvSpPr/>
          <p:nvPr/>
        </p:nvSpPr>
        <p:spPr>
          <a:xfrm>
            <a:off x="2462040" y="7107120"/>
            <a:ext cx="2310480" cy="3977280"/>
          </a:xfrm>
          <a:prstGeom prst="rect">
            <a:avLst/>
          </a:prstGeom>
          <a:noFill/>
          <a:ln>
            <a:noFill/>
          </a:ln>
        </p:spPr>
        <p:style>
          <a:lnRef idx="0"/>
          <a:fillRef idx="0"/>
          <a:effectRef idx="0"/>
          <a:fontRef idx="minor"/>
        </p:style>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1"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The SUSE Approach…</a:t>
            </a:r>
            <a:endParaRPr/>
          </a:p>
        </p:txBody>
      </p:sp>
      <p:sp>
        <p:nvSpPr>
          <p:cNvPr id="622"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trike="noStrike">
                <a:solidFill>
                  <a:srgbClr val="000000"/>
                </a:solidFill>
                <a:latin typeface="Arial"/>
                <a:ea typeface="Microsoft YaHei"/>
              </a:rPr>
              <a:t>SUSE is more than just a Linux distribution, we create software that helps people solve problems &amp; quickly adapt to business and industry changes.</a:t>
            </a:r>
            <a:endParaRPr/>
          </a:p>
          <a:p>
            <a:pPr>
              <a:lnSpc>
                <a:spcPct val="93000"/>
              </a:lnSpc>
            </a:pPr>
            <a:endParaRPr/>
          </a:p>
          <a:p>
            <a:pPr>
              <a:lnSpc>
                <a:spcPct val="93000"/>
              </a:lnSpc>
            </a:pPr>
            <a:r>
              <a:rPr lang="en-US" strike="noStrike">
                <a:solidFill>
                  <a:srgbClr val="000000"/>
                </a:solidFill>
                <a:latin typeface="Arial"/>
                <a:ea typeface="Microsoft YaHei"/>
              </a:rPr>
              <a:t>SUSE was founded on the approach of research and development - focusing on high-quality engineering.  It is one of our key differentiators in the market.</a:t>
            </a:r>
            <a:endParaRPr/>
          </a:p>
          <a:p>
            <a:pPr>
              <a:lnSpc>
                <a:spcPct val="93000"/>
              </a:lnSpc>
            </a:pPr>
            <a:endParaRPr/>
          </a:p>
          <a:p>
            <a:pPr>
              <a:lnSpc>
                <a:spcPct val="93000"/>
              </a:lnSpc>
            </a:pPr>
            <a:r>
              <a:rPr lang="en-US" strike="noStrike">
                <a:solidFill>
                  <a:srgbClr val="000000"/>
                </a:solidFill>
                <a:latin typeface="Arial"/>
                <a:ea typeface="Microsoft YaHei"/>
              </a:rPr>
              <a:t>SUSE software is engineered for continuous delivery</a:t>
            </a:r>
            <a:endParaRPr/>
          </a:p>
          <a:p>
            <a:pPr>
              <a:lnSpc>
                <a:spcPct val="93000"/>
              </a:lnSpc>
            </a:pPr>
            <a:endParaRPr/>
          </a:p>
        </p:txBody>
      </p:sp>
      <p:pic>
        <p:nvPicPr>
          <p:cNvPr id="623" name="Picture 2" descr=""/>
          <p:cNvPicPr/>
          <p:nvPr/>
        </p:nvPicPr>
        <p:blipFill>
          <a:blip r:embed="rId1"/>
          <a:stretch/>
        </p:blipFill>
        <p:spPr>
          <a:xfrm>
            <a:off x="2263680" y="4114800"/>
            <a:ext cx="4550040" cy="22658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4"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The SUSE Approach…</a:t>
            </a:r>
            <a:endParaRPr/>
          </a:p>
        </p:txBody>
      </p:sp>
      <p:sp>
        <p:nvSpPr>
          <p:cNvPr id="625"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gn="ctr">
              <a:lnSpc>
                <a:spcPct val="93000"/>
              </a:lnSpc>
            </a:pPr>
            <a:endParaRPr/>
          </a:p>
          <a:p>
            <a:pPr algn="ctr">
              <a:lnSpc>
                <a:spcPct val="93000"/>
              </a:lnSpc>
            </a:pPr>
            <a:r>
              <a:rPr b="1" lang="en-US" sz="4000" strike="noStrike" u="sng">
                <a:solidFill>
                  <a:srgbClr val="009933"/>
                </a:solidFill>
                <a:latin typeface="Arial"/>
                <a:ea typeface="Microsoft YaHei"/>
              </a:rPr>
              <a:t>S</a:t>
            </a:r>
            <a:r>
              <a:rPr b="1" lang="en-US" sz="4000" strike="noStrike">
                <a:solidFill>
                  <a:srgbClr val="000000"/>
                </a:solidFill>
                <a:latin typeface="Arial"/>
                <a:ea typeface="Microsoft YaHei"/>
              </a:rPr>
              <a:t>oftware </a:t>
            </a:r>
            <a:r>
              <a:rPr b="1" lang="en-US" sz="4000" strike="noStrike" u="sng">
                <a:solidFill>
                  <a:srgbClr val="009933"/>
                </a:solidFill>
                <a:latin typeface="Arial"/>
                <a:ea typeface="Microsoft YaHei"/>
              </a:rPr>
              <a:t>u</a:t>
            </a:r>
            <a:r>
              <a:rPr b="1" lang="en-US" sz="4000" strike="noStrike">
                <a:solidFill>
                  <a:srgbClr val="000000"/>
                </a:solidFill>
                <a:latin typeface="Arial"/>
                <a:ea typeface="Microsoft YaHei"/>
              </a:rPr>
              <a:t>nd</a:t>
            </a:r>
            <a:r>
              <a:rPr b="1" lang="en-US" sz="4000" strike="noStrike">
                <a:solidFill>
                  <a:srgbClr val="009933"/>
                </a:solidFill>
                <a:latin typeface="Arial"/>
                <a:ea typeface="Microsoft YaHei"/>
              </a:rPr>
              <a:t> </a:t>
            </a:r>
            <a:r>
              <a:rPr b="1" lang="en-US" sz="4000" strike="noStrike" u="sng">
                <a:solidFill>
                  <a:srgbClr val="009933"/>
                </a:solidFill>
                <a:latin typeface="Arial"/>
                <a:ea typeface="Microsoft YaHei"/>
              </a:rPr>
              <a:t>S</a:t>
            </a:r>
            <a:r>
              <a:rPr b="1" lang="en-US" sz="4000" strike="noStrike">
                <a:solidFill>
                  <a:srgbClr val="000000"/>
                </a:solidFill>
                <a:latin typeface="Arial"/>
                <a:ea typeface="Microsoft YaHei"/>
              </a:rPr>
              <a:t>ysteme</a:t>
            </a:r>
            <a:r>
              <a:rPr b="1" lang="en-US" sz="4000" strike="noStrike">
                <a:solidFill>
                  <a:srgbClr val="009933"/>
                </a:solidFill>
                <a:latin typeface="Arial"/>
                <a:ea typeface="Microsoft YaHei"/>
              </a:rPr>
              <a:t> </a:t>
            </a:r>
            <a:r>
              <a:rPr b="1" lang="en-US" sz="4000" strike="noStrike" u="sng">
                <a:solidFill>
                  <a:srgbClr val="009933"/>
                </a:solidFill>
                <a:latin typeface="Arial"/>
                <a:ea typeface="Microsoft YaHei"/>
              </a:rPr>
              <a:t>E</a:t>
            </a:r>
            <a:r>
              <a:rPr b="1" lang="en-US" sz="4000" strike="noStrike">
                <a:solidFill>
                  <a:srgbClr val="000000"/>
                </a:solidFill>
                <a:latin typeface="Arial"/>
                <a:ea typeface="Microsoft YaHei"/>
              </a:rPr>
              <a:t>ntwicklung </a:t>
            </a:r>
            <a:endParaRPr/>
          </a:p>
          <a:p>
            <a:pPr algn="ctr">
              <a:lnSpc>
                <a:spcPct val="93000"/>
              </a:lnSpc>
            </a:pPr>
            <a:r>
              <a:rPr b="1" lang="en-US" sz="4000" strike="noStrike">
                <a:solidFill>
                  <a:srgbClr val="009933"/>
                </a:solidFill>
                <a:latin typeface="Arial"/>
                <a:ea typeface="Microsoft YaHei"/>
              </a:rPr>
              <a:t>= </a:t>
            </a:r>
            <a:endParaRPr/>
          </a:p>
          <a:p>
            <a:pPr algn="ctr">
              <a:lnSpc>
                <a:spcPct val="93000"/>
              </a:lnSpc>
            </a:pPr>
            <a:r>
              <a:rPr b="1" lang="en-US" sz="4000" strike="noStrike">
                <a:solidFill>
                  <a:srgbClr val="000000"/>
                </a:solidFill>
                <a:latin typeface="Arial"/>
                <a:ea typeface="Microsoft YaHei"/>
              </a:rPr>
              <a:t>Software &amp; Systems Development</a:t>
            </a:r>
            <a:endParaRPr/>
          </a:p>
          <a:p>
            <a:pPr>
              <a:lnSpc>
                <a:spcPct val="93000"/>
              </a:lnSpc>
            </a:pP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6" name="CustomShape 1"/>
          <p:cNvSpPr/>
          <p:nvPr/>
        </p:nvSpPr>
        <p:spPr>
          <a:xfrm>
            <a:off x="822960" y="177120"/>
            <a:ext cx="75337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000000"/>
                </a:solidFill>
                <a:latin typeface="Arial"/>
                <a:ea typeface="Microsoft YaHei"/>
              </a:rPr>
              <a:t>The SUSE Approach…</a:t>
            </a:r>
            <a:endParaRPr/>
          </a:p>
        </p:txBody>
      </p:sp>
      <p:sp>
        <p:nvSpPr>
          <p:cNvPr id="627" name="CustomShape 2"/>
          <p:cNvSpPr/>
          <p:nvPr/>
        </p:nvSpPr>
        <p:spPr>
          <a:xfrm>
            <a:off x="852120" y="1378800"/>
            <a:ext cx="7537680" cy="4884840"/>
          </a:xfrm>
          <a:prstGeom prst="rect">
            <a:avLst/>
          </a:prstGeom>
          <a:noFill/>
          <a:ln>
            <a:noFill/>
          </a:ln>
        </p:spPr>
        <p:style>
          <a:lnRef idx="0"/>
          <a:fillRef idx="0"/>
          <a:effectRef idx="0"/>
          <a:fontRef idx="minor"/>
        </p:style>
        <p:txBody>
          <a:bodyPr lIns="0" rIns="0" tIns="0" bIns="0"/>
          <a:p>
            <a:pPr>
              <a:lnSpc>
                <a:spcPct val="93000"/>
              </a:lnSpc>
            </a:pPr>
            <a:r>
              <a:rPr lang="en-US" strike="noStrike">
                <a:solidFill>
                  <a:srgbClr val="000000"/>
                </a:solidFill>
                <a:latin typeface="Arial"/>
                <a:ea typeface="Microsoft YaHei"/>
              </a:rPr>
              <a:t>SUSE design principles:</a:t>
            </a:r>
            <a:endParaRPr/>
          </a:p>
          <a:p>
            <a:pPr>
              <a:lnSpc>
                <a:spcPct val="93000"/>
              </a:lnSpc>
            </a:pPr>
            <a:endParaRPr/>
          </a:p>
          <a:p>
            <a:pPr>
              <a:lnSpc>
                <a:spcPct val="93000"/>
              </a:lnSpc>
              <a:buSzPct val="65000"/>
              <a:buFont typeface="Arial"/>
              <a:buChar char="•"/>
            </a:pPr>
            <a:r>
              <a:rPr lang="en-US" strike="noStrike">
                <a:solidFill>
                  <a:srgbClr val="000000"/>
                </a:solidFill>
                <a:latin typeface="Arial"/>
                <a:ea typeface="Microsoft YaHei"/>
              </a:rPr>
              <a:t>Open Source &amp; Open Development</a:t>
            </a:r>
            <a:endParaRPr/>
          </a:p>
          <a:p>
            <a:pPr>
              <a:lnSpc>
                <a:spcPct val="93000"/>
              </a:lnSpc>
            </a:pPr>
            <a:endParaRPr/>
          </a:p>
          <a:p>
            <a:pPr>
              <a:lnSpc>
                <a:spcPct val="93000"/>
              </a:lnSpc>
              <a:buSzPct val="65000"/>
              <a:buFont typeface="Arial"/>
              <a:buChar char="•"/>
            </a:pPr>
            <a:r>
              <a:rPr lang="en-US" strike="noStrike">
                <a:solidFill>
                  <a:srgbClr val="000000"/>
                </a:solidFill>
                <a:latin typeface="Arial"/>
                <a:ea typeface="Microsoft YaHei"/>
              </a:rPr>
              <a:t>APIs</a:t>
            </a:r>
            <a:endParaRPr/>
          </a:p>
          <a:p>
            <a:pPr>
              <a:lnSpc>
                <a:spcPct val="93000"/>
              </a:lnSpc>
            </a:pPr>
            <a:endParaRPr/>
          </a:p>
          <a:p>
            <a:pPr>
              <a:lnSpc>
                <a:spcPct val="93000"/>
              </a:lnSpc>
              <a:buSzPct val="65000"/>
              <a:buFont typeface="Arial"/>
              <a:buChar char="•"/>
            </a:pPr>
            <a:r>
              <a:rPr lang="en-US" strike="noStrike">
                <a:solidFill>
                  <a:srgbClr val="000000"/>
                </a:solidFill>
                <a:latin typeface="Arial"/>
                <a:ea typeface="Microsoft YaHei"/>
              </a:rPr>
              <a:t>Standards-based (protocols, languages, etc)</a:t>
            </a:r>
            <a:endParaRPr/>
          </a:p>
          <a:p>
            <a:pPr>
              <a:lnSpc>
                <a:spcPct val="93000"/>
              </a:lnSpc>
            </a:pPr>
            <a:endParaRPr/>
          </a:p>
          <a:p>
            <a:pPr>
              <a:lnSpc>
                <a:spcPct val="93000"/>
              </a:lnSpc>
              <a:buSzPct val="65000"/>
              <a:buFont typeface="Arial"/>
              <a:buChar char="•"/>
            </a:pPr>
            <a:r>
              <a:rPr lang="en-US" strike="noStrike">
                <a:solidFill>
                  <a:srgbClr val="000000"/>
                </a:solidFill>
                <a:latin typeface="Arial"/>
                <a:ea typeface="Microsoft YaHei"/>
              </a:rPr>
              <a:t>Enterprise focus</a:t>
            </a:r>
            <a:endParaRPr/>
          </a:p>
          <a:p>
            <a:pPr>
              <a:lnSpc>
                <a:spcPct val="93000"/>
              </a:lnSpc>
            </a:pPr>
            <a:endParaRPr/>
          </a:p>
          <a:p>
            <a:pPr>
              <a:lnSpc>
                <a:spcPct val="93000"/>
              </a:lnSpc>
            </a:pPr>
            <a:endParaRPr/>
          </a:p>
        </p:txBody>
      </p:sp>
      <p:pic>
        <p:nvPicPr>
          <p:cNvPr id="628" name="Picture 3" descr=""/>
          <p:cNvPicPr/>
          <p:nvPr/>
        </p:nvPicPr>
        <p:blipFill>
          <a:blip r:embed="rId1"/>
          <a:stretch/>
        </p:blipFill>
        <p:spPr>
          <a:xfrm>
            <a:off x="4498200" y="3352680"/>
            <a:ext cx="2930040" cy="3027960"/>
          </a:xfrm>
          <a:prstGeom prst="rect">
            <a:avLst/>
          </a:prstGeom>
          <a:ln>
            <a:noFill/>
          </a:ln>
        </p:spPr>
      </p:pic>
      <p:pic>
        <p:nvPicPr>
          <p:cNvPr id="629" name="Picture 2" descr=""/>
          <p:cNvPicPr/>
          <p:nvPr/>
        </p:nvPicPr>
        <p:blipFill>
          <a:blip r:embed="rId2"/>
          <a:stretch/>
        </p:blipFill>
        <p:spPr>
          <a:xfrm>
            <a:off x="6464160" y="4191120"/>
            <a:ext cx="2241000" cy="2122920"/>
          </a:xfrm>
          <a:prstGeom prst="rect">
            <a:avLst/>
          </a:prstGeom>
          <a:ln>
            <a:noFill/>
          </a:ln>
        </p:spPr>
      </p:pic>
      <p:pic>
        <p:nvPicPr>
          <p:cNvPr id="630" name="Picture 4" descr=""/>
          <p:cNvPicPr/>
          <p:nvPr/>
        </p:nvPicPr>
        <p:blipFill>
          <a:blip r:embed="rId3"/>
          <a:stretch/>
        </p:blipFill>
        <p:spPr>
          <a:xfrm>
            <a:off x="1981080" y="3733920"/>
            <a:ext cx="3141000" cy="2477520"/>
          </a:xfrm>
          <a:prstGeom prst="rect">
            <a:avLst/>
          </a:prstGeom>
          <a:ln>
            <a:noFill/>
          </a:ln>
        </p:spPr>
      </p:pic>
      <p:pic>
        <p:nvPicPr>
          <p:cNvPr id="631" name="Picture 5" descr=""/>
          <p:cNvPicPr/>
          <p:nvPr/>
        </p:nvPicPr>
        <p:blipFill>
          <a:blip r:embed="rId4"/>
          <a:stretch/>
        </p:blipFill>
        <p:spPr>
          <a:xfrm>
            <a:off x="6667560" y="2209680"/>
            <a:ext cx="1833840" cy="1012320"/>
          </a:xfrm>
          <a:prstGeom prst="rect">
            <a:avLst/>
          </a:prstGeom>
          <a:ln>
            <a:noFill/>
          </a:ln>
        </p:spPr>
      </p:pic>
      <p:pic>
        <p:nvPicPr>
          <p:cNvPr id="632" name="Picture 6" descr=""/>
          <p:cNvPicPr/>
          <p:nvPr/>
        </p:nvPicPr>
        <p:blipFill>
          <a:blip r:embed="rId5"/>
          <a:stretch/>
        </p:blipFill>
        <p:spPr>
          <a:xfrm>
            <a:off x="662040" y="4267080"/>
            <a:ext cx="3037320" cy="174204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3"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Concept</a:t>
            </a:r>
            <a:endParaRPr/>
          </a:p>
        </p:txBody>
      </p:sp>
      <p:sp>
        <p:nvSpPr>
          <p:cNvPr id="634" name="CustomShape 2"/>
          <p:cNvSpPr/>
          <p:nvPr/>
        </p:nvSpPr>
        <p:spPr>
          <a:xfrm>
            <a:off x="0" y="7107120"/>
            <a:ext cx="2308680" cy="3977280"/>
          </a:xfrm>
          <a:prstGeom prst="rect">
            <a:avLst/>
          </a:prstGeom>
          <a:noFill/>
          <a:ln>
            <a:noFill/>
          </a:ln>
        </p:spPr>
        <p:style>
          <a:lnRef idx="0"/>
          <a:fillRef idx="0"/>
          <a:effectRef idx="0"/>
          <a:fontRef idx="minor"/>
        </p:style>
      </p:sp>
      <p:sp>
        <p:nvSpPr>
          <p:cNvPr id="635" name="CustomShape 3"/>
          <p:cNvSpPr/>
          <p:nvPr/>
        </p:nvSpPr>
        <p:spPr>
          <a:xfrm>
            <a:off x="2462040" y="7107120"/>
            <a:ext cx="2310480" cy="3977280"/>
          </a:xfrm>
          <a:prstGeom prst="rect">
            <a:avLst/>
          </a:prstGeom>
          <a:noFill/>
          <a:ln>
            <a:noFill/>
          </a:ln>
        </p:spPr>
        <p:style>
          <a:lnRef idx="0"/>
          <a:fillRef idx="0"/>
          <a:effectRef idx="0"/>
          <a:fontRef idx="minor"/>
        </p:style>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6" name="CustomShape 1"/>
          <p:cNvSpPr/>
          <p:nvPr/>
        </p:nvSpPr>
        <p:spPr>
          <a:xfrm>
            <a:off x="822960" y="255960"/>
            <a:ext cx="7534440" cy="987120"/>
          </a:xfrm>
          <a:prstGeom prst="rect">
            <a:avLst/>
          </a:prstGeom>
          <a:noFill/>
          <a:ln>
            <a:noFill/>
          </a:ln>
        </p:spPr>
        <p:style>
          <a:lnRef idx="0"/>
          <a:fillRef idx="0"/>
          <a:effectRef idx="0"/>
          <a:fontRef idx="minor"/>
        </p:style>
        <p:txBody>
          <a:bodyPr lIns="0" rIns="0" tIns="0" bIns="0" anchor="ctr"/>
          <a:p>
            <a:r>
              <a:rPr b="1" lang="en-US" sz="3200" strike="noStrike">
                <a:latin typeface="Arial"/>
              </a:rPr>
              <a:t>Concept</a:t>
            </a:r>
            <a:endParaRPr/>
          </a:p>
        </p:txBody>
      </p:sp>
      <p:sp>
        <p:nvSpPr>
          <p:cNvPr id="637" name="CustomShape 2"/>
          <p:cNvSpPr/>
          <p:nvPr/>
        </p:nvSpPr>
        <p:spPr>
          <a:xfrm>
            <a:off x="6294240" y="1442160"/>
            <a:ext cx="2358720" cy="2510640"/>
          </a:xfrm>
          <a:prstGeom prst="roundRect">
            <a:avLst>
              <a:gd name="adj" fmla="val 11578"/>
            </a:avLst>
          </a:prstGeom>
          <a:solidFill>
            <a:srgbClr val="ffffff"/>
          </a:solidFill>
          <a:ln w="25560">
            <a:solidFill>
              <a:srgbClr val="7ac142"/>
            </a:solidFill>
            <a:miter/>
          </a:ln>
        </p:spPr>
        <p:style>
          <a:lnRef idx="0"/>
          <a:fillRef idx="0"/>
          <a:effectRef idx="0"/>
          <a:fontRef idx="minor"/>
        </p:style>
      </p:sp>
      <p:sp>
        <p:nvSpPr>
          <p:cNvPr id="638" name="CustomShape 3"/>
          <p:cNvSpPr/>
          <p:nvPr/>
        </p:nvSpPr>
        <p:spPr>
          <a:xfrm>
            <a:off x="2728800" y="3616560"/>
            <a:ext cx="1856880" cy="1855440"/>
          </a:xfrm>
          <a:prstGeom prst="rect">
            <a:avLst/>
          </a:prstGeom>
          <a:noFill/>
          <a:ln w="27360">
            <a:noFill/>
          </a:ln>
        </p:spPr>
        <p:style>
          <a:lnRef idx="0"/>
          <a:fillRef idx="0"/>
          <a:effectRef idx="0"/>
          <a:fontRef idx="minor"/>
        </p:style>
      </p:sp>
      <p:pic>
        <p:nvPicPr>
          <p:cNvPr id="639" name="Picture 3" descr=""/>
          <p:cNvPicPr/>
          <p:nvPr/>
        </p:nvPicPr>
        <p:blipFill>
          <a:blip r:embed="rId1"/>
          <a:stretch/>
        </p:blipFill>
        <p:spPr>
          <a:xfrm>
            <a:off x="1910880" y="4232520"/>
            <a:ext cx="1805760" cy="791640"/>
          </a:xfrm>
          <a:prstGeom prst="rect">
            <a:avLst/>
          </a:prstGeom>
          <a:ln w="27360">
            <a:noFill/>
          </a:ln>
        </p:spPr>
      </p:pic>
      <p:pic>
        <p:nvPicPr>
          <p:cNvPr id="640" name="Picture 8" descr=""/>
          <p:cNvPicPr/>
          <p:nvPr/>
        </p:nvPicPr>
        <p:blipFill>
          <a:blip r:embed="rId2"/>
          <a:stretch/>
        </p:blipFill>
        <p:spPr>
          <a:xfrm>
            <a:off x="2446560" y="1009440"/>
            <a:ext cx="1241280" cy="846000"/>
          </a:xfrm>
          <a:prstGeom prst="rect">
            <a:avLst/>
          </a:prstGeom>
          <a:ln w="27360">
            <a:noFill/>
          </a:ln>
        </p:spPr>
      </p:pic>
      <p:pic>
        <p:nvPicPr>
          <p:cNvPr id="641" name="Picture 9" descr=""/>
          <p:cNvPicPr/>
          <p:nvPr/>
        </p:nvPicPr>
        <p:blipFill>
          <a:blip r:embed="rId3"/>
          <a:stretch/>
        </p:blipFill>
        <p:spPr>
          <a:xfrm>
            <a:off x="535320" y="1177920"/>
            <a:ext cx="718560" cy="1263600"/>
          </a:xfrm>
          <a:prstGeom prst="rect">
            <a:avLst/>
          </a:prstGeom>
          <a:ln w="27360">
            <a:noFill/>
          </a:ln>
        </p:spPr>
      </p:pic>
      <p:pic>
        <p:nvPicPr>
          <p:cNvPr id="642" name="Picture 7" descr=""/>
          <p:cNvPicPr/>
          <p:nvPr/>
        </p:nvPicPr>
        <p:blipFill>
          <a:blip r:embed="rId4"/>
          <a:stretch/>
        </p:blipFill>
        <p:spPr>
          <a:xfrm>
            <a:off x="901800" y="1427400"/>
            <a:ext cx="1074600" cy="1098000"/>
          </a:xfrm>
          <a:prstGeom prst="rect">
            <a:avLst/>
          </a:prstGeom>
          <a:ln w="27360">
            <a:noFill/>
          </a:ln>
        </p:spPr>
      </p:pic>
      <p:sp>
        <p:nvSpPr>
          <p:cNvPr id="643" name="CustomShape 4"/>
          <p:cNvSpPr/>
          <p:nvPr/>
        </p:nvSpPr>
        <p:spPr>
          <a:xfrm>
            <a:off x="282600" y="2526480"/>
            <a:ext cx="1905120" cy="519840"/>
          </a:xfrm>
          <a:prstGeom prst="rect">
            <a:avLst/>
          </a:prstGeom>
          <a:noFill/>
          <a:ln w="27360">
            <a:noFill/>
          </a:ln>
        </p:spPr>
        <p:style>
          <a:lnRef idx="0"/>
          <a:fillRef idx="0"/>
          <a:effectRef idx="0"/>
          <a:fontRef idx="minor"/>
        </p:style>
        <p:txBody>
          <a:bodyPr lIns="90000" rIns="90000" tIns="46800" bIns="46800"/>
          <a:p>
            <a:pPr>
              <a:lnSpc>
                <a:spcPct val="100000"/>
              </a:lnSpc>
            </a:pPr>
            <a:r>
              <a:rPr lang="en-US" sz="1400" strike="noStrike">
                <a:solidFill>
                  <a:srgbClr val="454c51"/>
                </a:solidFill>
                <a:latin typeface="Arial"/>
                <a:ea typeface="DejaVu Sans"/>
              </a:rPr>
              <a:t>System Inspection </a:t>
            </a:r>
            <a:r>
              <a:rPr lang="en-US" sz="1400" strike="noStrike">
                <a:solidFill>
                  <a:srgbClr val="439539"/>
                </a:solidFill>
                <a:latin typeface="Arial"/>
                <a:ea typeface="DejaVu Sans"/>
              </a:rPr>
              <a:t>SLES 12 “Machinery</a:t>
            </a:r>
            <a:r>
              <a:rPr lang="en-US" sz="1400" strike="noStrike">
                <a:solidFill>
                  <a:srgbClr val="454c51"/>
                </a:solidFill>
                <a:latin typeface="Arial"/>
                <a:ea typeface="DejaVu Sans"/>
              </a:rPr>
              <a:t>”</a:t>
            </a:r>
            <a:endParaRPr/>
          </a:p>
        </p:txBody>
      </p:sp>
      <p:sp>
        <p:nvSpPr>
          <p:cNvPr id="644" name="CustomShape 5"/>
          <p:cNvSpPr/>
          <p:nvPr/>
        </p:nvSpPr>
        <p:spPr>
          <a:xfrm>
            <a:off x="6475320" y="3592800"/>
            <a:ext cx="2153880" cy="306720"/>
          </a:xfrm>
          <a:prstGeom prst="rect">
            <a:avLst/>
          </a:prstGeom>
          <a:noFill/>
          <a:ln w="27360">
            <a:noFill/>
          </a:ln>
        </p:spPr>
        <p:style>
          <a:lnRef idx="0"/>
          <a:fillRef idx="0"/>
          <a:effectRef idx="0"/>
          <a:fontRef idx="minor"/>
        </p:style>
        <p:txBody>
          <a:bodyPr lIns="90000" rIns="90000" tIns="46800" bIns="46800"/>
          <a:p>
            <a:pPr>
              <a:lnSpc>
                <a:spcPct val="100000"/>
              </a:lnSpc>
            </a:pPr>
            <a:r>
              <a:rPr lang="en-US" sz="1400" strike="noStrike">
                <a:solidFill>
                  <a:srgbClr val="454c51"/>
                </a:solidFill>
                <a:latin typeface="Arial"/>
                <a:ea typeface="DejaVu Sans"/>
              </a:rPr>
              <a:t>Various Output Format</a:t>
            </a:r>
            <a:endParaRPr/>
          </a:p>
        </p:txBody>
      </p:sp>
      <p:sp>
        <p:nvSpPr>
          <p:cNvPr id="645" name="CustomShape 6"/>
          <p:cNvSpPr/>
          <p:nvPr/>
        </p:nvSpPr>
        <p:spPr>
          <a:xfrm>
            <a:off x="2878560" y="1832400"/>
            <a:ext cx="1299600" cy="306720"/>
          </a:xfrm>
          <a:prstGeom prst="rect">
            <a:avLst/>
          </a:prstGeom>
          <a:noFill/>
          <a:ln w="27360">
            <a:noFill/>
          </a:ln>
        </p:spPr>
        <p:style>
          <a:lnRef idx="0"/>
          <a:fillRef idx="0"/>
          <a:effectRef idx="0"/>
          <a:fontRef idx="minor"/>
        </p:style>
        <p:txBody>
          <a:bodyPr lIns="90000" rIns="90000" tIns="46800" bIns="46800"/>
          <a:p>
            <a:pPr>
              <a:lnSpc>
                <a:spcPct val="100000"/>
              </a:lnSpc>
            </a:pPr>
            <a:r>
              <a:rPr lang="en-US" sz="1400" strike="noStrike">
                <a:solidFill>
                  <a:srgbClr val="454c51"/>
                </a:solidFill>
                <a:latin typeface="Arial"/>
                <a:ea typeface="DejaVu Sans"/>
              </a:rPr>
              <a:t>Report</a:t>
            </a:r>
            <a:endParaRPr/>
          </a:p>
        </p:txBody>
      </p:sp>
      <p:sp>
        <p:nvSpPr>
          <p:cNvPr id="646" name="CustomShape 7"/>
          <p:cNvSpPr/>
          <p:nvPr/>
        </p:nvSpPr>
        <p:spPr>
          <a:xfrm>
            <a:off x="3949560" y="2157120"/>
            <a:ext cx="1220400" cy="642240"/>
          </a:xfrm>
          <a:prstGeom prst="rect">
            <a:avLst/>
          </a:prstGeom>
          <a:solidFill>
            <a:srgbClr val="ffffff"/>
          </a:solidFill>
          <a:ln w="25560">
            <a:solidFill>
              <a:srgbClr val="7ac142"/>
            </a:solidFill>
            <a:miter/>
          </a:ln>
        </p:spPr>
        <p:style>
          <a:lnRef idx="0"/>
          <a:fillRef idx="0"/>
          <a:effectRef idx="0"/>
          <a:fontRef idx="minor"/>
        </p:style>
        <p:txBody>
          <a:bodyPr lIns="90000" rIns="90000" tIns="46800" bIns="46800"/>
          <a:p>
            <a:pPr>
              <a:lnSpc>
                <a:spcPct val="100000"/>
              </a:lnSpc>
            </a:pPr>
            <a:r>
              <a:rPr lang="en-US" sz="3600" strike="noStrike">
                <a:solidFill>
                  <a:srgbClr val="439539"/>
                </a:solidFill>
                <a:latin typeface="Arial"/>
                <a:ea typeface="DejaVu Sans"/>
              </a:rPr>
              <a:t>KIWI</a:t>
            </a:r>
            <a:endParaRPr/>
          </a:p>
        </p:txBody>
      </p:sp>
      <p:pic>
        <p:nvPicPr>
          <p:cNvPr id="647" name="Picture 11" descr=""/>
          <p:cNvPicPr/>
          <p:nvPr/>
        </p:nvPicPr>
        <p:blipFill>
          <a:blip r:embed="rId5"/>
          <a:stretch/>
        </p:blipFill>
        <p:spPr>
          <a:xfrm>
            <a:off x="6586560" y="1567080"/>
            <a:ext cx="813240" cy="444240"/>
          </a:xfrm>
          <a:prstGeom prst="rect">
            <a:avLst/>
          </a:prstGeom>
          <a:ln w="27360">
            <a:noFill/>
          </a:ln>
        </p:spPr>
      </p:pic>
      <p:pic>
        <p:nvPicPr>
          <p:cNvPr id="648" name="Picture 12" descr=""/>
          <p:cNvPicPr/>
          <p:nvPr/>
        </p:nvPicPr>
        <p:blipFill>
          <a:blip r:embed="rId6"/>
          <a:stretch/>
        </p:blipFill>
        <p:spPr>
          <a:xfrm>
            <a:off x="7638840" y="2651760"/>
            <a:ext cx="864720" cy="266400"/>
          </a:xfrm>
          <a:prstGeom prst="rect">
            <a:avLst/>
          </a:prstGeom>
          <a:ln w="27360">
            <a:noFill/>
          </a:ln>
        </p:spPr>
      </p:pic>
      <p:pic>
        <p:nvPicPr>
          <p:cNvPr id="649" name="Picture 20" descr=""/>
          <p:cNvPicPr/>
          <p:nvPr/>
        </p:nvPicPr>
        <p:blipFill>
          <a:blip r:embed="rId7"/>
          <a:stretch/>
        </p:blipFill>
        <p:spPr>
          <a:xfrm>
            <a:off x="7219800" y="2134800"/>
            <a:ext cx="552240" cy="425160"/>
          </a:xfrm>
          <a:prstGeom prst="rect">
            <a:avLst/>
          </a:prstGeom>
          <a:ln w="27360">
            <a:noFill/>
          </a:ln>
        </p:spPr>
      </p:pic>
      <p:pic>
        <p:nvPicPr>
          <p:cNvPr id="650" name="Picture 23" descr=""/>
          <p:cNvPicPr/>
          <p:nvPr/>
        </p:nvPicPr>
        <p:blipFill>
          <a:blip r:embed="rId8"/>
          <a:stretch/>
        </p:blipFill>
        <p:spPr>
          <a:xfrm>
            <a:off x="6583680" y="2651760"/>
            <a:ext cx="668160" cy="298080"/>
          </a:xfrm>
          <a:prstGeom prst="rect">
            <a:avLst/>
          </a:prstGeom>
          <a:ln w="27360">
            <a:noFill/>
          </a:ln>
        </p:spPr>
      </p:pic>
      <p:pic>
        <p:nvPicPr>
          <p:cNvPr id="651" name="Picture 24" descr=""/>
          <p:cNvPicPr/>
          <p:nvPr/>
        </p:nvPicPr>
        <p:blipFill>
          <a:blip r:embed="rId9"/>
          <a:stretch/>
        </p:blipFill>
        <p:spPr>
          <a:xfrm>
            <a:off x="6727680" y="3145320"/>
            <a:ext cx="669600" cy="399600"/>
          </a:xfrm>
          <a:prstGeom prst="rect">
            <a:avLst/>
          </a:prstGeom>
          <a:ln w="27360">
            <a:noFill/>
          </a:ln>
        </p:spPr>
      </p:pic>
      <p:pic>
        <p:nvPicPr>
          <p:cNvPr id="652" name="Picture 26" descr=""/>
          <p:cNvPicPr/>
          <p:nvPr/>
        </p:nvPicPr>
        <p:blipFill>
          <a:blip r:embed="rId10"/>
          <a:stretch/>
        </p:blipFill>
        <p:spPr>
          <a:xfrm>
            <a:off x="7269120" y="4634280"/>
            <a:ext cx="1685520" cy="1184040"/>
          </a:xfrm>
          <a:prstGeom prst="rect">
            <a:avLst/>
          </a:prstGeom>
          <a:ln w="27360">
            <a:noFill/>
          </a:ln>
        </p:spPr>
      </p:pic>
      <p:sp>
        <p:nvSpPr>
          <p:cNvPr id="653" name="CustomShape 8"/>
          <p:cNvSpPr/>
          <p:nvPr/>
        </p:nvSpPr>
        <p:spPr>
          <a:xfrm>
            <a:off x="552600" y="6032520"/>
            <a:ext cx="8773920" cy="459360"/>
          </a:xfrm>
          <a:prstGeom prst="rect">
            <a:avLst/>
          </a:prstGeom>
          <a:noFill/>
          <a:ln w="27360">
            <a:noFill/>
          </a:ln>
        </p:spPr>
        <p:style>
          <a:lnRef idx="0"/>
          <a:fillRef idx="0"/>
          <a:effectRef idx="0"/>
          <a:fontRef idx="minor"/>
        </p:style>
        <p:txBody>
          <a:bodyPr lIns="90000" rIns="90000" tIns="46800" bIns="46800"/>
          <a:p>
            <a:r>
              <a:rPr b="1" lang="en-US" sz="2400" strike="noStrike">
                <a:solidFill>
                  <a:srgbClr val="454c51"/>
                </a:solidFill>
                <a:latin typeface="Arial"/>
                <a:ea typeface="DejaVu Sans"/>
              </a:rPr>
              <a:t>Develop</a:t>
            </a:r>
            <a:r>
              <a:rPr b="1" lang="en-US" sz="2400" strike="noStrike">
                <a:solidFill>
                  <a:srgbClr val="ffffff"/>
                </a:solidFill>
                <a:latin typeface="Arial"/>
                <a:ea typeface="DejaVu Sans"/>
              </a:rPr>
              <a:t>.…...........</a:t>
            </a:r>
            <a:r>
              <a:rPr b="1" lang="en-US" sz="2400" strike="noStrike">
                <a:solidFill>
                  <a:srgbClr val="454c51"/>
                </a:solidFill>
                <a:latin typeface="Arial"/>
                <a:ea typeface="DejaVu Sans"/>
              </a:rPr>
              <a:t>Build</a:t>
            </a:r>
            <a:r>
              <a:rPr b="1" lang="en-US" sz="2400" strike="noStrike">
                <a:solidFill>
                  <a:srgbClr val="ffffff"/>
                </a:solidFill>
                <a:latin typeface="Arial"/>
                <a:ea typeface="DejaVu Sans"/>
              </a:rPr>
              <a:t>.....................</a:t>
            </a:r>
            <a:r>
              <a:rPr b="1" lang="en-US" sz="2400" strike="noStrike">
                <a:solidFill>
                  <a:srgbClr val="454c51"/>
                </a:solidFill>
                <a:latin typeface="Arial"/>
                <a:ea typeface="DejaVu Sans"/>
              </a:rPr>
              <a:t>Test</a:t>
            </a:r>
            <a:r>
              <a:rPr b="1" lang="en-US" sz="2400" strike="noStrike">
                <a:solidFill>
                  <a:srgbClr val="ffffff"/>
                </a:solidFill>
                <a:latin typeface="Arial"/>
                <a:ea typeface="DejaVu Sans"/>
              </a:rPr>
              <a:t>................</a:t>
            </a:r>
            <a:r>
              <a:rPr b="1" lang="en-US" sz="2400" strike="noStrike">
                <a:solidFill>
                  <a:srgbClr val="454c51"/>
                </a:solidFill>
                <a:latin typeface="Arial"/>
                <a:ea typeface="DejaVu Sans"/>
              </a:rPr>
              <a:t>Deploy</a:t>
            </a:r>
            <a:endParaRPr/>
          </a:p>
        </p:txBody>
      </p:sp>
      <p:pic>
        <p:nvPicPr>
          <p:cNvPr id="654" name="Picture 43" descr=""/>
          <p:cNvPicPr/>
          <p:nvPr/>
        </p:nvPicPr>
        <p:blipFill>
          <a:blip r:embed="rId11"/>
          <a:stretch/>
        </p:blipFill>
        <p:spPr>
          <a:xfrm>
            <a:off x="7529400" y="3172320"/>
            <a:ext cx="926640" cy="323280"/>
          </a:xfrm>
          <a:prstGeom prst="rect">
            <a:avLst/>
          </a:prstGeom>
          <a:ln w="27360">
            <a:noFill/>
          </a:ln>
        </p:spPr>
      </p:pic>
      <p:sp>
        <p:nvSpPr>
          <p:cNvPr id="655" name="CustomShape 9"/>
          <p:cNvSpPr/>
          <p:nvPr/>
        </p:nvSpPr>
        <p:spPr>
          <a:xfrm>
            <a:off x="3961080" y="5303520"/>
            <a:ext cx="1117440" cy="519840"/>
          </a:xfrm>
          <a:prstGeom prst="rect">
            <a:avLst/>
          </a:prstGeom>
          <a:solidFill>
            <a:srgbClr val="ffffff"/>
          </a:solidFill>
          <a:ln w="25560">
            <a:solidFill>
              <a:srgbClr val="7ac142"/>
            </a:solidFill>
            <a:miter/>
          </a:ln>
        </p:spPr>
        <p:style>
          <a:lnRef idx="0"/>
          <a:fillRef idx="0"/>
          <a:effectRef idx="0"/>
          <a:fontRef idx="minor"/>
        </p:style>
        <p:txBody>
          <a:bodyPr lIns="90000" rIns="90000" tIns="46800" bIns="46800"/>
          <a:p>
            <a:pPr>
              <a:lnSpc>
                <a:spcPct val="100000"/>
              </a:lnSpc>
            </a:pPr>
            <a:r>
              <a:rPr b="1" lang="en-US" sz="1400" strike="noStrike">
                <a:solidFill>
                  <a:srgbClr val="439539"/>
                </a:solidFill>
                <a:latin typeface="Arial"/>
                <a:ea typeface="DejaVu Sans"/>
              </a:rPr>
              <a:t>YaST / AutoYaST</a:t>
            </a:r>
            <a:endParaRPr/>
          </a:p>
        </p:txBody>
      </p:sp>
      <p:pic>
        <p:nvPicPr>
          <p:cNvPr id="656" name="" descr=""/>
          <p:cNvPicPr/>
          <p:nvPr/>
        </p:nvPicPr>
        <p:blipFill>
          <a:blip r:embed="rId12"/>
          <a:stretch/>
        </p:blipFill>
        <p:spPr>
          <a:xfrm>
            <a:off x="552600" y="3692520"/>
            <a:ext cx="860760" cy="359640"/>
          </a:xfrm>
          <a:prstGeom prst="rect">
            <a:avLst/>
          </a:prstGeom>
          <a:ln w="27360">
            <a:noFill/>
          </a:ln>
        </p:spPr>
      </p:pic>
      <p:sp>
        <p:nvSpPr>
          <p:cNvPr id="657" name="CustomShape 10"/>
          <p:cNvSpPr/>
          <p:nvPr/>
        </p:nvSpPr>
        <p:spPr>
          <a:xfrm>
            <a:off x="983160" y="4052520"/>
            <a:ext cx="15120" cy="477000"/>
          </a:xfrm>
          <a:prstGeom prst="straightConnector1">
            <a:avLst/>
          </a:prstGeom>
          <a:noFill/>
          <a:ln w="27360">
            <a:solidFill>
              <a:srgbClr val="454c51"/>
            </a:solidFill>
            <a:round/>
            <a:tailEnd len="med" type="triangle" w="med"/>
          </a:ln>
        </p:spPr>
        <p:style>
          <a:lnRef idx="0"/>
          <a:fillRef idx="0"/>
          <a:effectRef idx="0"/>
          <a:fontRef idx="minor"/>
        </p:style>
      </p:sp>
      <p:sp>
        <p:nvSpPr>
          <p:cNvPr id="658" name="CustomShape 11"/>
          <p:cNvSpPr/>
          <p:nvPr/>
        </p:nvSpPr>
        <p:spPr>
          <a:xfrm>
            <a:off x="1737360" y="1554480"/>
            <a:ext cx="709200" cy="360"/>
          </a:xfrm>
          <a:prstGeom prst="straightConnector1">
            <a:avLst/>
          </a:prstGeom>
          <a:noFill/>
          <a:ln w="27360">
            <a:solidFill>
              <a:srgbClr val="454c51"/>
            </a:solidFill>
            <a:round/>
            <a:tailEnd len="med" type="triangle" w="med"/>
          </a:ln>
        </p:spPr>
        <p:style>
          <a:lnRef idx="0"/>
          <a:fillRef idx="0"/>
          <a:effectRef idx="0"/>
          <a:fontRef idx="minor"/>
        </p:style>
      </p:sp>
      <p:sp>
        <p:nvSpPr>
          <p:cNvPr id="659" name="CustomShape 12"/>
          <p:cNvSpPr/>
          <p:nvPr/>
        </p:nvSpPr>
        <p:spPr>
          <a:xfrm>
            <a:off x="5169960" y="2468880"/>
            <a:ext cx="1124280" cy="228240"/>
          </a:xfrm>
          <a:prstGeom prst="bentConnector3">
            <a:avLst>
              <a:gd name="adj1" fmla="val 50000"/>
            </a:avLst>
          </a:prstGeom>
          <a:noFill/>
          <a:ln w="27360">
            <a:solidFill>
              <a:srgbClr val="454c51"/>
            </a:solidFill>
            <a:round/>
            <a:tailEnd len="med" type="triangle" w="med"/>
          </a:ln>
        </p:spPr>
        <p:style>
          <a:lnRef idx="0"/>
          <a:fillRef idx="0"/>
          <a:effectRef idx="0"/>
          <a:fontRef idx="minor"/>
        </p:style>
      </p:sp>
      <p:sp>
        <p:nvSpPr>
          <p:cNvPr id="660" name="CustomShape 13"/>
          <p:cNvSpPr/>
          <p:nvPr/>
        </p:nvSpPr>
        <p:spPr>
          <a:xfrm>
            <a:off x="3546720" y="1441440"/>
            <a:ext cx="461520" cy="2033280"/>
          </a:xfrm>
          <a:prstGeom prst="bentConnector3">
            <a:avLst>
              <a:gd name="adj1" fmla="val 50000"/>
            </a:avLst>
          </a:prstGeom>
          <a:noFill/>
          <a:ln w="27360">
            <a:solidFill>
              <a:srgbClr val="454c51"/>
            </a:solidFill>
            <a:round/>
            <a:tailEnd len="med" type="triangle" w="med"/>
          </a:ln>
        </p:spPr>
        <p:style>
          <a:lnRef idx="0"/>
          <a:fillRef idx="0"/>
          <a:effectRef idx="0"/>
          <a:fontRef idx="minor"/>
        </p:style>
      </p:sp>
      <p:sp>
        <p:nvSpPr>
          <p:cNvPr id="661" name="CustomShape 14"/>
          <p:cNvSpPr/>
          <p:nvPr/>
        </p:nvSpPr>
        <p:spPr>
          <a:xfrm flipV="1">
            <a:off x="3717000" y="3616200"/>
            <a:ext cx="291240" cy="1011960"/>
          </a:xfrm>
          <a:prstGeom prst="bentConnector3">
            <a:avLst>
              <a:gd name="adj1" fmla="val 50000"/>
            </a:avLst>
          </a:prstGeom>
          <a:noFill/>
          <a:ln w="27360">
            <a:solidFill>
              <a:srgbClr val="454c51"/>
            </a:solidFill>
            <a:round/>
            <a:tailEnd len="med" type="triangle" w="med"/>
          </a:ln>
        </p:spPr>
        <p:style>
          <a:lnRef idx="0"/>
          <a:fillRef idx="0"/>
          <a:effectRef idx="0"/>
          <a:fontRef idx="minor"/>
        </p:style>
      </p:sp>
      <p:sp>
        <p:nvSpPr>
          <p:cNvPr id="662" name="CustomShape 15"/>
          <p:cNvSpPr/>
          <p:nvPr/>
        </p:nvSpPr>
        <p:spPr>
          <a:xfrm flipH="1">
            <a:off x="6491880" y="3953160"/>
            <a:ext cx="981000" cy="984600"/>
          </a:xfrm>
          <a:prstGeom prst="bentConnector3">
            <a:avLst>
              <a:gd name="adj1" fmla="val 50000"/>
            </a:avLst>
          </a:prstGeom>
          <a:noFill/>
          <a:ln w="27360">
            <a:solidFill>
              <a:srgbClr val="454c51"/>
            </a:solidFill>
            <a:round/>
            <a:tailEnd len="med" type="triangle" w="med"/>
          </a:ln>
        </p:spPr>
        <p:style>
          <a:lnRef idx="0"/>
          <a:fillRef idx="0"/>
          <a:effectRef idx="0"/>
          <a:fontRef idx="minor"/>
        </p:style>
      </p:sp>
      <p:sp>
        <p:nvSpPr>
          <p:cNvPr id="663" name="CustomShape 16"/>
          <p:cNvSpPr/>
          <p:nvPr/>
        </p:nvSpPr>
        <p:spPr>
          <a:xfrm flipV="1">
            <a:off x="6400800" y="5225760"/>
            <a:ext cx="868320" cy="3240"/>
          </a:xfrm>
          <a:prstGeom prst="straightConnector1">
            <a:avLst/>
          </a:prstGeom>
          <a:noFill/>
          <a:ln w="27360">
            <a:solidFill>
              <a:srgbClr val="454c51"/>
            </a:solidFill>
            <a:round/>
            <a:tailEnd len="med" type="triangle" w="med"/>
          </a:ln>
        </p:spPr>
        <p:style>
          <a:lnRef idx="0"/>
          <a:fillRef idx="0"/>
          <a:effectRef idx="0"/>
          <a:fontRef idx="minor"/>
        </p:style>
      </p:sp>
      <p:sp>
        <p:nvSpPr>
          <p:cNvPr id="664" name="CustomShape 17"/>
          <p:cNvSpPr/>
          <p:nvPr/>
        </p:nvSpPr>
        <p:spPr>
          <a:xfrm flipV="1">
            <a:off x="5078880" y="5229000"/>
            <a:ext cx="650520" cy="333720"/>
          </a:xfrm>
          <a:prstGeom prst="bentConnector3">
            <a:avLst>
              <a:gd name="adj1" fmla="val 50000"/>
            </a:avLst>
          </a:prstGeom>
          <a:noFill/>
          <a:ln w="27360">
            <a:solidFill>
              <a:srgbClr val="454c51"/>
            </a:solidFill>
            <a:round/>
            <a:tailEnd len="med" type="triangle" w="med"/>
          </a:ln>
        </p:spPr>
        <p:style>
          <a:lnRef idx="0"/>
          <a:fillRef idx="0"/>
          <a:effectRef idx="0"/>
          <a:fontRef idx="minor"/>
        </p:style>
      </p:sp>
      <p:pic>
        <p:nvPicPr>
          <p:cNvPr id="665" name="Picture 21" descr=""/>
          <p:cNvPicPr/>
          <p:nvPr/>
        </p:nvPicPr>
        <p:blipFill>
          <a:blip r:embed="rId13"/>
          <a:stretch/>
        </p:blipFill>
        <p:spPr>
          <a:xfrm>
            <a:off x="5729400" y="4570920"/>
            <a:ext cx="671040" cy="1317240"/>
          </a:xfrm>
          <a:prstGeom prst="rect">
            <a:avLst/>
          </a:prstGeom>
          <a:ln w="27360">
            <a:noFill/>
          </a:ln>
        </p:spPr>
      </p:pic>
      <p:pic>
        <p:nvPicPr>
          <p:cNvPr id="666" name="" descr=""/>
          <p:cNvPicPr/>
          <p:nvPr/>
        </p:nvPicPr>
        <p:blipFill>
          <a:blip r:embed="rId14"/>
          <a:stretch/>
        </p:blipFill>
        <p:spPr>
          <a:xfrm>
            <a:off x="7772400" y="1554480"/>
            <a:ext cx="639720" cy="639720"/>
          </a:xfrm>
          <a:prstGeom prst="rect">
            <a:avLst/>
          </a:prstGeom>
          <a:ln w="27360">
            <a:noFill/>
          </a:ln>
        </p:spPr>
      </p:pic>
      <p:pic>
        <p:nvPicPr>
          <p:cNvPr id="667" name="" descr=""/>
          <p:cNvPicPr/>
          <p:nvPr/>
        </p:nvPicPr>
        <p:blipFill>
          <a:blip r:embed="rId15"/>
          <a:stretch/>
        </p:blipFill>
        <p:spPr>
          <a:xfrm>
            <a:off x="500040" y="4529520"/>
            <a:ext cx="996480" cy="1371240"/>
          </a:xfrm>
          <a:prstGeom prst="rect">
            <a:avLst/>
          </a:prstGeom>
          <a:ln>
            <a:noFill/>
          </a:ln>
        </p:spPr>
      </p:pic>
      <p:sp>
        <p:nvSpPr>
          <p:cNvPr id="668" name="Line 18"/>
          <p:cNvSpPr/>
          <p:nvPr/>
        </p:nvSpPr>
        <p:spPr>
          <a:xfrm flipV="1">
            <a:off x="1496880" y="4888080"/>
            <a:ext cx="414000" cy="305640"/>
          </a:xfrm>
          <a:prstGeom prst="line">
            <a:avLst/>
          </a:prstGeom>
          <a:ln w="27360">
            <a:solidFill>
              <a:srgbClr val="454c51"/>
            </a:solidFill>
            <a:round/>
            <a:tailEnd len="med" type="triangle" w="med"/>
          </a:ln>
        </p:spPr>
      </p:sp>
      <p:pic>
        <p:nvPicPr>
          <p:cNvPr id="669" name="" descr=""/>
          <p:cNvPicPr/>
          <p:nvPr/>
        </p:nvPicPr>
        <p:blipFill>
          <a:blip r:embed="rId16"/>
          <a:stretch/>
        </p:blipFill>
        <p:spPr>
          <a:xfrm>
            <a:off x="4008240" y="3012480"/>
            <a:ext cx="996480" cy="1371240"/>
          </a:xfrm>
          <a:prstGeom prst="rect">
            <a:avLst/>
          </a:prstGeom>
          <a:ln>
            <a:noFill/>
          </a:ln>
        </p:spPr>
      </p:pic>
      <p:sp>
        <p:nvSpPr>
          <p:cNvPr id="670" name="Line 19"/>
          <p:cNvSpPr/>
          <p:nvPr/>
        </p:nvSpPr>
        <p:spPr>
          <a:xfrm flipV="1">
            <a:off x="4572000" y="2799360"/>
            <a:ext cx="0" cy="213120"/>
          </a:xfrm>
          <a:prstGeom prst="line">
            <a:avLst/>
          </a:prstGeom>
          <a:ln>
            <a:solidFill>
              <a:srgbClr val="000000"/>
            </a:solidFill>
            <a:tailEnd len="med" type="triangle" w="med"/>
          </a:ln>
        </p:spPr>
      </p:sp>
      <p:sp>
        <p:nvSpPr>
          <p:cNvPr id="671" name="Line 20"/>
          <p:cNvSpPr/>
          <p:nvPr/>
        </p:nvSpPr>
        <p:spPr>
          <a:xfrm>
            <a:off x="4585680" y="4383720"/>
            <a:ext cx="0" cy="828360"/>
          </a:xfrm>
          <a:prstGeom prst="line">
            <a:avLst/>
          </a:prstGeom>
          <a:ln>
            <a:solidFill>
              <a:srgbClr val="000000"/>
            </a:solidFill>
            <a:tailEnd len="med" type="triangle" w="med"/>
          </a:ln>
        </p:spPr>
      </p:sp>
      <p:pic>
        <p:nvPicPr>
          <p:cNvPr id="672" name="" descr=""/>
          <p:cNvPicPr/>
          <p:nvPr/>
        </p:nvPicPr>
        <p:blipFill>
          <a:blip r:embed="rId17"/>
          <a:stretch/>
        </p:blipFill>
        <p:spPr>
          <a:xfrm>
            <a:off x="4937760" y="366120"/>
            <a:ext cx="996480" cy="1371240"/>
          </a:xfrm>
          <a:prstGeom prst="rect">
            <a:avLst/>
          </a:prstGeom>
          <a:ln>
            <a:noFill/>
          </a:ln>
        </p:spPr>
      </p:pic>
      <p:sp>
        <p:nvSpPr>
          <p:cNvPr id="673" name="TextShape 21"/>
          <p:cNvSpPr txBox="1"/>
          <p:nvPr/>
        </p:nvSpPr>
        <p:spPr>
          <a:xfrm>
            <a:off x="5685840" y="4242240"/>
            <a:ext cx="1554480" cy="290160"/>
          </a:xfrm>
          <a:prstGeom prst="rect">
            <a:avLst/>
          </a:prstGeom>
          <a:noFill/>
          <a:ln>
            <a:noFill/>
          </a:ln>
        </p:spPr>
        <p:txBody>
          <a:bodyPr lIns="90000" rIns="90000" tIns="45000" bIns="45000"/>
          <a:p>
            <a:r>
              <a:rPr lang="en-US" sz="1400">
                <a:latin typeface="Arial"/>
              </a:rPr>
              <a:t>openQA</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4"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Concept </a:t>
            </a:r>
            <a:endParaRPr/>
          </a:p>
        </p:txBody>
      </p:sp>
      <p:sp>
        <p:nvSpPr>
          <p:cNvPr id="675"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trike="noStrike">
                <a:solidFill>
                  <a:srgbClr val="000000"/>
                </a:solidFill>
                <a:latin typeface="Arial"/>
                <a:ea typeface="Microsoft YaHei"/>
              </a:rPr>
              <a:t>Leverage these components for developing, building, testing, integrating and managing hosts :</a:t>
            </a:r>
            <a:endParaRPr/>
          </a:p>
          <a:p>
            <a:pPr>
              <a:lnSpc>
                <a:spcPct val="93000"/>
              </a:lnSpc>
            </a:pPr>
            <a:endParaRPr/>
          </a:p>
          <a:p>
            <a:pPr>
              <a:lnSpc>
                <a:spcPct val="93000"/>
              </a:lnSpc>
            </a:pPr>
            <a:r>
              <a:rPr b="1" lang="en-US" strike="noStrike">
                <a:solidFill>
                  <a:srgbClr val="000000"/>
                </a:solidFill>
                <a:latin typeface="Arial"/>
                <a:ea typeface="Microsoft YaHei"/>
              </a:rPr>
              <a:t>PACKAGE :</a:t>
            </a:r>
            <a:endParaRPr/>
          </a:p>
          <a:p>
            <a:pPr>
              <a:lnSpc>
                <a:spcPct val="93000"/>
              </a:lnSpc>
            </a:pPr>
            <a:r>
              <a:rPr lang="en-US" strike="noStrike">
                <a:solidFill>
                  <a:srgbClr val="000000"/>
                </a:solidFill>
                <a:latin typeface="Arial"/>
                <a:ea typeface="Microsoft YaHei"/>
              </a:rPr>
              <a:t>Open Build Service - </a:t>
            </a:r>
            <a:r>
              <a:rPr lang="en-US" strike="noStrike" u="sng">
                <a:solidFill>
                  <a:srgbClr val="7ac142"/>
                </a:solidFill>
                <a:latin typeface="Arial"/>
                <a:ea typeface="Microsoft YaHei"/>
              </a:rPr>
              <a:t>www.openbuildservice.org</a:t>
            </a:r>
            <a:endParaRPr/>
          </a:p>
          <a:p>
            <a:pPr>
              <a:lnSpc>
                <a:spcPct val="93000"/>
              </a:lnSpc>
            </a:pPr>
            <a:endParaRPr/>
          </a:p>
          <a:p>
            <a:pPr>
              <a:lnSpc>
                <a:spcPct val="93000"/>
              </a:lnSpc>
            </a:pPr>
            <a:r>
              <a:rPr b="1" lang="en-US" strike="noStrike">
                <a:solidFill>
                  <a:srgbClr val="000000"/>
                </a:solidFill>
                <a:latin typeface="Arial"/>
                <a:ea typeface="Microsoft YaHei"/>
              </a:rPr>
              <a:t>BUILD</a:t>
            </a:r>
            <a:r>
              <a:rPr lang="en-US" strike="noStrike">
                <a:solidFill>
                  <a:srgbClr val="000000"/>
                </a:solidFill>
                <a:latin typeface="Arial"/>
                <a:ea typeface="Microsoft YaHei"/>
              </a:rPr>
              <a:t> :</a:t>
            </a:r>
            <a:endParaRPr/>
          </a:p>
          <a:p>
            <a:pPr>
              <a:lnSpc>
                <a:spcPct val="93000"/>
              </a:lnSpc>
            </a:pPr>
            <a:r>
              <a:rPr lang="en-US" strike="noStrike">
                <a:solidFill>
                  <a:srgbClr val="000000"/>
                </a:solidFill>
                <a:latin typeface="Arial"/>
                <a:ea typeface="Microsoft YaHei"/>
              </a:rPr>
              <a:t>SUSE Studio - </a:t>
            </a:r>
            <a:r>
              <a:rPr lang="en-US" strike="noStrike" u="sng">
                <a:solidFill>
                  <a:srgbClr val="7ac142"/>
                </a:solidFill>
                <a:latin typeface="Arial"/>
                <a:ea typeface="Microsoft YaHei"/>
              </a:rPr>
              <a:t>www.susestudio.com</a:t>
            </a:r>
            <a:endParaRPr/>
          </a:p>
          <a:p>
            <a:pPr>
              <a:lnSpc>
                <a:spcPct val="93000"/>
              </a:lnSpc>
            </a:pPr>
            <a:endParaRPr/>
          </a:p>
          <a:p>
            <a:pPr>
              <a:lnSpc>
                <a:spcPct val="93000"/>
              </a:lnSpc>
            </a:pPr>
            <a:r>
              <a:rPr b="1" lang="en-US" strike="noStrike">
                <a:solidFill>
                  <a:srgbClr val="000000"/>
                </a:solidFill>
                <a:latin typeface="Arial"/>
                <a:ea typeface="Microsoft YaHei"/>
              </a:rPr>
              <a:t>DEPLOY </a:t>
            </a:r>
            <a:r>
              <a:rPr lang="en-US" strike="noStrike">
                <a:solidFill>
                  <a:srgbClr val="000000"/>
                </a:solidFill>
                <a:latin typeface="Arial"/>
                <a:ea typeface="Microsoft YaHei"/>
              </a:rPr>
              <a:t>: </a:t>
            </a:r>
            <a:endParaRPr/>
          </a:p>
          <a:p>
            <a:pPr>
              <a:lnSpc>
                <a:spcPct val="93000"/>
              </a:lnSpc>
            </a:pPr>
            <a:r>
              <a:rPr lang="en-US" strike="noStrike">
                <a:solidFill>
                  <a:srgbClr val="000000"/>
                </a:solidFill>
                <a:latin typeface="Arial"/>
                <a:ea typeface="Microsoft YaHei"/>
              </a:rPr>
              <a:t>Virtual Workloads via SUSE OpenStack Cloud, VMware ESX, Cisco UCS, other image deployment mechanisms </a:t>
            </a:r>
            <a:r>
              <a:rPr lang="en-US" strike="noStrike" u="sng">
                <a:solidFill>
                  <a:srgbClr val="7ac142"/>
                </a:solidFill>
                <a:latin typeface="Arial"/>
                <a:ea typeface="Microsoft YaHei"/>
              </a:rPr>
              <a:t>www.suse.com/products/suse-cloud/</a:t>
            </a:r>
            <a:endParaRPr/>
          </a:p>
          <a:p>
            <a:pPr>
              <a:lnSpc>
                <a:spcPct val="93000"/>
              </a:lnSpc>
            </a:pPr>
            <a:endParaRPr/>
          </a:p>
          <a:p>
            <a:pPr>
              <a:lnSpc>
                <a:spcPct val="93000"/>
              </a:lnSpc>
            </a:pPr>
            <a:r>
              <a:rPr b="1" lang="en-US" strike="noStrike">
                <a:solidFill>
                  <a:srgbClr val="000000"/>
                </a:solidFill>
                <a:latin typeface="Arial"/>
                <a:ea typeface="Microsoft YaHei"/>
              </a:rPr>
              <a:t>MANAGE/MONITOR:</a:t>
            </a:r>
            <a:endParaRPr/>
          </a:p>
          <a:p>
            <a:pPr>
              <a:lnSpc>
                <a:spcPct val="93000"/>
              </a:lnSpc>
            </a:pPr>
            <a:r>
              <a:rPr lang="en-US" strike="noStrike">
                <a:solidFill>
                  <a:srgbClr val="000000"/>
                </a:solidFill>
                <a:latin typeface="Arial"/>
                <a:ea typeface="Microsoft YaHei"/>
              </a:rPr>
              <a:t>SUSE Manager, Nagios  www.suse.com/products/suse-manager/</a:t>
            </a:r>
            <a:endParaRPr/>
          </a:p>
          <a:p>
            <a:pPr>
              <a:lnSpc>
                <a:spcPct val="93000"/>
              </a:lnSpc>
            </a:pPr>
            <a:endParaRPr/>
          </a:p>
          <a:p>
            <a:pPr>
              <a:lnSpc>
                <a:spcPct val="93000"/>
              </a:lnSpc>
            </a:pP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6"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SUSE (and other) Tools</a:t>
            </a:r>
            <a:endParaRPr/>
          </a:p>
        </p:txBody>
      </p:sp>
      <p:sp>
        <p:nvSpPr>
          <p:cNvPr id="677" name="CustomShape 2"/>
          <p:cNvSpPr/>
          <p:nvPr/>
        </p:nvSpPr>
        <p:spPr>
          <a:xfrm>
            <a:off x="0" y="7107120"/>
            <a:ext cx="2308680" cy="3977280"/>
          </a:xfrm>
          <a:prstGeom prst="rect">
            <a:avLst/>
          </a:prstGeom>
          <a:noFill/>
          <a:ln>
            <a:noFill/>
          </a:ln>
        </p:spPr>
        <p:style>
          <a:lnRef idx="0"/>
          <a:fillRef idx="0"/>
          <a:effectRef idx="0"/>
          <a:fontRef idx="minor"/>
        </p:style>
      </p:sp>
      <p:sp>
        <p:nvSpPr>
          <p:cNvPr id="678" name="CustomShape 3"/>
          <p:cNvSpPr/>
          <p:nvPr/>
        </p:nvSpPr>
        <p:spPr>
          <a:xfrm>
            <a:off x="2462040" y="7107120"/>
            <a:ext cx="2310480" cy="3977280"/>
          </a:xfrm>
          <a:prstGeom prst="rect">
            <a:avLst/>
          </a:prstGeom>
          <a:noFill/>
          <a:ln>
            <a:noFill/>
          </a:ln>
        </p:spPr>
        <p:style>
          <a:lnRef idx="0"/>
          <a:fillRef idx="0"/>
          <a:effectRef idx="0"/>
          <a:fontRef idx="minor"/>
        </p:style>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6" name="CustomShape 1"/>
          <p:cNvSpPr/>
          <p:nvPr/>
        </p:nvSpPr>
        <p:spPr>
          <a:xfrm>
            <a:off x="822240" y="255600"/>
            <a:ext cx="7531920" cy="987840"/>
          </a:xfrm>
          <a:prstGeom prst="rect">
            <a:avLst/>
          </a:prstGeom>
          <a:noFill/>
          <a:ln>
            <a:noFill/>
          </a:ln>
        </p:spPr>
        <p:style>
          <a:lnRef idx="0"/>
          <a:fillRef idx="0"/>
          <a:effectRef idx="0"/>
          <a:fontRef idx="minor"/>
        </p:style>
        <p:txBody>
          <a:bodyPr lIns="0" rIns="0" tIns="0" bIns="0" anchor="ctr"/>
          <a:p>
            <a:pPr>
              <a:lnSpc>
                <a:spcPct val="89000"/>
              </a:lnSpc>
            </a:pPr>
            <a:r>
              <a:rPr b="1" lang="en-US" sz="3200" strike="noStrike">
                <a:solidFill>
                  <a:srgbClr val="454c51"/>
                </a:solidFill>
                <a:latin typeface="Arial"/>
                <a:ea typeface="Lucida Sans Unicode"/>
              </a:rPr>
              <a:t>Agenda</a:t>
            </a:r>
            <a:endParaRPr/>
          </a:p>
        </p:txBody>
      </p:sp>
      <p:sp>
        <p:nvSpPr>
          <p:cNvPr id="597"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100000"/>
              </a:lnSpc>
              <a:buSzPct val="65000"/>
              <a:buFont typeface="Arial"/>
              <a:buChar char="•"/>
            </a:pPr>
            <a:r>
              <a:rPr lang="en-US" sz="2400" strike="noStrike">
                <a:solidFill>
                  <a:srgbClr val="454c51"/>
                </a:solidFill>
                <a:latin typeface="Arial"/>
                <a:ea typeface="Arial"/>
              </a:rPr>
              <a:t>Introductions</a:t>
            </a:r>
            <a:endParaRPr/>
          </a:p>
          <a:p>
            <a:pPr>
              <a:lnSpc>
                <a:spcPct val="100000"/>
              </a:lnSpc>
              <a:buSzPct val="65000"/>
              <a:buFont typeface="Arial"/>
              <a:buChar char="•"/>
            </a:pPr>
            <a:r>
              <a:rPr lang="en-US" sz="2400" strike="noStrike">
                <a:solidFill>
                  <a:srgbClr val="454c51"/>
                </a:solidFill>
                <a:latin typeface="Arial"/>
                <a:ea typeface="Arial"/>
              </a:rPr>
              <a:t>Development and Operations</a:t>
            </a:r>
            <a:endParaRPr/>
          </a:p>
          <a:p>
            <a:pPr>
              <a:lnSpc>
                <a:spcPct val="100000"/>
              </a:lnSpc>
              <a:buSzPct val="65000"/>
              <a:buFont typeface="Arial"/>
              <a:buChar char="•"/>
            </a:pPr>
            <a:r>
              <a:rPr lang="en-US" sz="2400" strike="noStrike">
                <a:solidFill>
                  <a:srgbClr val="454c51"/>
                </a:solidFill>
                <a:latin typeface="Arial"/>
                <a:ea typeface="Arial"/>
              </a:rPr>
              <a:t>The SUSE Approach</a:t>
            </a:r>
            <a:endParaRPr/>
          </a:p>
          <a:p>
            <a:pPr>
              <a:lnSpc>
                <a:spcPct val="100000"/>
              </a:lnSpc>
              <a:buSzPct val="65000"/>
              <a:buFont typeface="Arial"/>
              <a:buChar char="•"/>
            </a:pPr>
            <a:r>
              <a:rPr lang="en-US" sz="2400" strike="noStrike">
                <a:solidFill>
                  <a:srgbClr val="454c51"/>
                </a:solidFill>
                <a:latin typeface="Arial"/>
                <a:ea typeface="Arial"/>
              </a:rPr>
              <a:t>The Tools</a:t>
            </a:r>
            <a:endParaRPr/>
          </a:p>
          <a:p>
            <a:pPr>
              <a:lnSpc>
                <a:spcPct val="100000"/>
              </a:lnSpc>
              <a:buSzPct val="65000"/>
              <a:buFont typeface="Arial"/>
              <a:buChar char="•"/>
            </a:pPr>
            <a:r>
              <a:rPr lang="en-US" sz="2400" strike="noStrike">
                <a:solidFill>
                  <a:srgbClr val="454c51"/>
                </a:solidFill>
                <a:latin typeface="Arial"/>
                <a:ea typeface="Arial"/>
              </a:rPr>
              <a:t>Architecture and Workflow</a:t>
            </a:r>
            <a:endParaRPr/>
          </a:p>
          <a:p>
            <a:pPr>
              <a:lnSpc>
                <a:spcPct val="100000"/>
              </a:lnSpc>
              <a:buSzPct val="65000"/>
              <a:buFont typeface="Arial"/>
              <a:buChar char="•"/>
            </a:pPr>
            <a:r>
              <a:rPr lang="en-US" sz="2400" strike="noStrike">
                <a:solidFill>
                  <a:srgbClr val="454c51"/>
                </a:solidFill>
                <a:latin typeface="Arial"/>
                <a:ea typeface="Arial"/>
              </a:rPr>
              <a:t>How can SUSE Help?</a:t>
            </a:r>
            <a:endParaRPr/>
          </a:p>
          <a:p>
            <a:pPr>
              <a:lnSpc>
                <a:spcPct val="100000"/>
              </a:lnSpc>
            </a:pPr>
            <a:endParaRPr/>
          </a:p>
          <a:p>
            <a:pPr>
              <a:lnSpc>
                <a:spcPct val="100000"/>
              </a:lnSpc>
            </a:pPr>
            <a:endParaRPr/>
          </a:p>
          <a:p>
            <a:pPr>
              <a:lnSpc>
                <a:spcPct val="100000"/>
              </a:lnSpc>
            </a:pP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9"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SUSE Components</a:t>
            </a:r>
            <a:endParaRPr/>
          </a:p>
        </p:txBody>
      </p:sp>
      <p:sp>
        <p:nvSpPr>
          <p:cNvPr id="680" name="CustomShape 2"/>
          <p:cNvSpPr/>
          <p:nvPr/>
        </p:nvSpPr>
        <p:spPr>
          <a:xfrm>
            <a:off x="815760" y="1558800"/>
            <a:ext cx="7538040" cy="3861000"/>
          </a:xfrm>
          <a:prstGeom prst="rect">
            <a:avLst/>
          </a:prstGeom>
          <a:noFill/>
          <a:ln>
            <a:noFill/>
          </a:ln>
        </p:spPr>
        <p:style>
          <a:lnRef idx="0"/>
          <a:fillRef idx="0"/>
          <a:effectRef idx="0"/>
          <a:fontRef idx="minor"/>
        </p:style>
        <p:txBody>
          <a:bodyPr lIns="0" rIns="0" tIns="0" bIns="0"/>
          <a:p>
            <a:pPr>
              <a:lnSpc>
                <a:spcPct val="93000"/>
              </a:lnSpc>
            </a:pPr>
            <a:r>
              <a:rPr b="1" lang="en-US" strike="noStrike">
                <a:solidFill>
                  <a:srgbClr val="000000"/>
                </a:solidFill>
                <a:latin typeface="Arial"/>
                <a:ea typeface="Microsoft YaHei"/>
              </a:rPr>
              <a:t>PACKAGE :</a:t>
            </a:r>
            <a:endParaRPr/>
          </a:p>
          <a:p>
            <a:pPr>
              <a:lnSpc>
                <a:spcPct val="93000"/>
              </a:lnSpc>
            </a:pPr>
            <a:r>
              <a:rPr b="1" lang="en-US" strike="noStrike">
                <a:solidFill>
                  <a:srgbClr val="000000"/>
                </a:solidFill>
                <a:latin typeface="Arial"/>
                <a:ea typeface="Microsoft YaHei"/>
              </a:rPr>
              <a:t>Open Build Service</a:t>
            </a:r>
            <a:endParaRPr/>
          </a:p>
          <a:p>
            <a:pPr>
              <a:lnSpc>
                <a:spcPct val="93000"/>
              </a:lnSpc>
            </a:pPr>
            <a:r>
              <a:rPr b="1" lang="en-US" strike="noStrike">
                <a:solidFill>
                  <a:srgbClr val="000000"/>
                </a:solidFill>
                <a:latin typeface="Arial"/>
                <a:ea typeface="Microsoft YaHei"/>
              </a:rPr>
              <a:t> </a:t>
            </a:r>
            <a:endParaRPr/>
          </a:p>
          <a:p>
            <a:pPr>
              <a:lnSpc>
                <a:spcPct val="150000"/>
              </a:lnSpc>
              <a:buSzPct val="65000"/>
              <a:buFont typeface="Arial"/>
              <a:buChar char="•"/>
            </a:pPr>
            <a:r>
              <a:rPr lang="en-US" strike="noStrike">
                <a:solidFill>
                  <a:srgbClr val="000000"/>
                </a:solidFill>
                <a:latin typeface="Arial"/>
                <a:ea typeface="Microsoft YaHei"/>
              </a:rPr>
              <a:t>Web Client and a CLI (osc)</a:t>
            </a:r>
            <a:endParaRPr/>
          </a:p>
          <a:p>
            <a:pPr>
              <a:lnSpc>
                <a:spcPct val="150000"/>
              </a:lnSpc>
              <a:buSzPct val="65000"/>
              <a:buFont typeface="Arial"/>
              <a:buChar char="•"/>
            </a:pPr>
            <a:r>
              <a:rPr lang="en-US" strike="noStrike">
                <a:solidFill>
                  <a:srgbClr val="000000"/>
                </a:solidFill>
                <a:latin typeface="Arial"/>
                <a:ea typeface="Microsoft YaHei"/>
              </a:rPr>
              <a:t>Allows for simple package creation</a:t>
            </a:r>
            <a:endParaRPr/>
          </a:p>
          <a:p>
            <a:pPr>
              <a:lnSpc>
                <a:spcPct val="150000"/>
              </a:lnSpc>
              <a:buSzPct val="65000"/>
              <a:buFont typeface="Arial"/>
              <a:buChar char="•"/>
            </a:pPr>
            <a:r>
              <a:rPr lang="en-US" strike="noStrike">
                <a:solidFill>
                  <a:srgbClr val="000000"/>
                </a:solidFill>
                <a:latin typeface="Arial"/>
                <a:ea typeface="Microsoft YaHei"/>
              </a:rPr>
              <a:t>Upload sources with wget or via web client</a:t>
            </a:r>
            <a:endParaRPr/>
          </a:p>
          <a:p>
            <a:pPr>
              <a:lnSpc>
                <a:spcPct val="150000"/>
              </a:lnSpc>
              <a:buSzPct val="65000"/>
              <a:buFont typeface="Arial"/>
              <a:buChar char="•"/>
            </a:pPr>
            <a:r>
              <a:rPr lang="en-US" strike="noStrike">
                <a:solidFill>
                  <a:srgbClr val="000000"/>
                </a:solidFill>
                <a:latin typeface="Arial"/>
                <a:ea typeface="Microsoft YaHei"/>
              </a:rPr>
              <a:t>Import or copy source packages </a:t>
            </a:r>
            <a:endParaRPr/>
          </a:p>
          <a:p>
            <a:pPr>
              <a:lnSpc>
                <a:spcPct val="150000"/>
              </a:lnSpc>
              <a:buSzPct val="65000"/>
              <a:buFont typeface="Arial"/>
              <a:buChar char="•"/>
            </a:pPr>
            <a:r>
              <a:rPr lang="en-US" strike="noStrike">
                <a:solidFill>
                  <a:srgbClr val="000000"/>
                </a:solidFill>
                <a:latin typeface="Arial"/>
                <a:ea typeface="Microsoft YaHei"/>
              </a:rPr>
              <a:t>Add repositories</a:t>
            </a:r>
            <a:endParaRPr/>
          </a:p>
          <a:p>
            <a:pPr>
              <a:lnSpc>
                <a:spcPct val="150000"/>
              </a:lnSpc>
              <a:buSzPct val="65000"/>
              <a:buFont typeface="Arial"/>
              <a:buChar char="•"/>
            </a:pPr>
            <a:r>
              <a:rPr lang="en-US" strike="noStrike">
                <a:solidFill>
                  <a:srgbClr val="000000"/>
                </a:solidFill>
                <a:latin typeface="Arial"/>
                <a:ea typeface="Microsoft YaHei"/>
              </a:rPr>
              <a:t>Build packages locally or on source server</a:t>
            </a:r>
            <a:endParaRPr/>
          </a:p>
          <a:p>
            <a:pPr>
              <a:lnSpc>
                <a:spcPct val="150000"/>
              </a:lnSpc>
              <a:buSzPct val="65000"/>
              <a:buFont typeface="Arial"/>
              <a:buChar char="•"/>
            </a:pPr>
            <a:r>
              <a:rPr lang="en-US" strike="noStrike">
                <a:solidFill>
                  <a:srgbClr val="000000"/>
                </a:solidFill>
                <a:latin typeface="Arial"/>
                <a:ea typeface="Microsoft YaHei"/>
              </a:rPr>
              <a:t>Reporting </a:t>
            </a:r>
            <a:endParaRPr/>
          </a:p>
          <a:p>
            <a:pPr>
              <a:lnSpc>
                <a:spcPct val="150000"/>
              </a:lnSpc>
              <a:buSzPct val="65000"/>
              <a:buFont typeface="Arial"/>
              <a:buChar char="•"/>
            </a:pPr>
            <a:r>
              <a:rPr lang="en-US" strike="noStrike">
                <a:solidFill>
                  <a:srgbClr val="000000"/>
                </a:solidFill>
                <a:latin typeface="Arial"/>
                <a:ea typeface="Microsoft YaHei"/>
              </a:rPr>
              <a:t>Collaboration via branching/merging/review/commit - request tracking</a:t>
            </a:r>
            <a:endParaRPr/>
          </a:p>
          <a:p>
            <a:pPr>
              <a:lnSpc>
                <a:spcPct val="150000"/>
              </a:lnSpc>
              <a:buSzPct val="65000"/>
              <a:buFont typeface="Arial"/>
              <a:buChar char="•"/>
            </a:pPr>
            <a:r>
              <a:rPr lang="en-US" strike="noStrike">
                <a:solidFill>
                  <a:srgbClr val="000000"/>
                </a:solidFill>
                <a:latin typeface="Arial"/>
                <a:ea typeface="Microsoft YaHei"/>
              </a:rPr>
              <a:t>Version testing</a:t>
            </a:r>
            <a:endParaRPr/>
          </a:p>
          <a:p>
            <a:pPr>
              <a:lnSpc>
                <a:spcPct val="93000"/>
              </a:lnSpc>
            </a:pPr>
            <a:endParaRPr/>
          </a:p>
        </p:txBody>
      </p:sp>
      <p:pic>
        <p:nvPicPr>
          <p:cNvPr id="681" name="Picture 2" descr=""/>
          <p:cNvPicPr/>
          <p:nvPr/>
        </p:nvPicPr>
        <p:blipFill>
          <a:blip r:embed="rId1"/>
          <a:stretch/>
        </p:blipFill>
        <p:spPr>
          <a:xfrm>
            <a:off x="5016600" y="177480"/>
            <a:ext cx="3948840" cy="280872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2"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SUSE Components</a:t>
            </a:r>
            <a:endParaRPr/>
          </a:p>
        </p:txBody>
      </p:sp>
      <p:sp>
        <p:nvSpPr>
          <p:cNvPr id="683"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b="1" lang="en-US" strike="noStrike">
                <a:solidFill>
                  <a:srgbClr val="000000"/>
                </a:solidFill>
                <a:latin typeface="Arial"/>
                <a:ea typeface="Microsoft YaHei"/>
              </a:rPr>
              <a:t>PACKAGE :</a:t>
            </a:r>
            <a:endParaRPr/>
          </a:p>
          <a:p>
            <a:pPr>
              <a:lnSpc>
                <a:spcPct val="93000"/>
              </a:lnSpc>
            </a:pPr>
            <a:r>
              <a:rPr b="1" lang="en-US" strike="noStrike">
                <a:solidFill>
                  <a:srgbClr val="000000"/>
                </a:solidFill>
                <a:latin typeface="Arial"/>
                <a:ea typeface="Microsoft YaHei"/>
              </a:rPr>
              <a:t>Open Build Service</a:t>
            </a:r>
            <a:endParaRPr/>
          </a:p>
          <a:p>
            <a:pPr>
              <a:lnSpc>
                <a:spcPct val="93000"/>
              </a:lnSpc>
            </a:pPr>
            <a:r>
              <a:rPr b="1" lang="en-US" strike="noStrike">
                <a:solidFill>
                  <a:srgbClr val="000000"/>
                </a:solidFill>
                <a:latin typeface="Arial"/>
                <a:ea typeface="Microsoft YaHei"/>
              </a:rPr>
              <a:t> </a:t>
            </a:r>
            <a:endParaRPr/>
          </a:p>
          <a:p>
            <a:pPr>
              <a:lnSpc>
                <a:spcPct val="150000"/>
              </a:lnSpc>
            </a:pPr>
            <a:r>
              <a:rPr lang="en-US" strike="noStrike">
                <a:solidFill>
                  <a:srgbClr val="000000"/>
                </a:solidFill>
                <a:latin typeface="Arial"/>
                <a:ea typeface="Microsoft YaHei"/>
              </a:rPr>
              <a:t>Even Image Building is possible</a:t>
            </a:r>
            <a:endParaRPr/>
          </a:p>
          <a:p>
            <a:pPr>
              <a:lnSpc>
                <a:spcPct val="150000"/>
              </a:lnSpc>
              <a:buSzPct val="65000"/>
              <a:buFont typeface="Arial"/>
              <a:buChar char="•"/>
            </a:pPr>
            <a:r>
              <a:rPr lang="en-US" strike="noStrike">
                <a:solidFill>
                  <a:srgbClr val="000000"/>
                </a:solidFill>
                <a:latin typeface="Arial"/>
                <a:ea typeface="Microsoft YaHei"/>
              </a:rPr>
              <a:t>with OBS</a:t>
            </a:r>
            <a:endParaRPr/>
          </a:p>
          <a:p>
            <a:pPr>
              <a:lnSpc>
                <a:spcPct val="150000"/>
              </a:lnSpc>
              <a:buSzPct val="65000"/>
              <a:buFont typeface="Arial"/>
              <a:buChar char="•"/>
            </a:pPr>
            <a:r>
              <a:rPr lang="en-US" strike="noStrike">
                <a:solidFill>
                  <a:srgbClr val="000000"/>
                </a:solidFill>
                <a:latin typeface="Arial"/>
                <a:ea typeface="Microsoft YaHei"/>
              </a:rPr>
              <a:t>Development can be done at an</a:t>
            </a:r>
            <a:endParaRPr/>
          </a:p>
          <a:p>
            <a:pPr lvl="1">
              <a:lnSpc>
                <a:spcPct val="150000"/>
              </a:lnSpc>
              <a:buSzPct val="45000"/>
              <a:buFont typeface="StarSymbol"/>
              <a:buChar char="l"/>
            </a:pPr>
            <a:r>
              <a:rPr lang="en-US" strike="noStrike">
                <a:solidFill>
                  <a:srgbClr val="000000"/>
                </a:solidFill>
                <a:latin typeface="Arial"/>
                <a:ea typeface="Microsoft YaHei"/>
              </a:rPr>
              <a:t>Individual level</a:t>
            </a:r>
            <a:endParaRPr/>
          </a:p>
          <a:p>
            <a:pPr lvl="1">
              <a:lnSpc>
                <a:spcPct val="150000"/>
              </a:lnSpc>
              <a:buSzPct val="45000"/>
              <a:buFont typeface="StarSymbol"/>
              <a:buChar char="l"/>
            </a:pPr>
            <a:r>
              <a:rPr lang="en-US" strike="noStrike">
                <a:solidFill>
                  <a:srgbClr val="000000"/>
                </a:solidFill>
                <a:latin typeface="Arial"/>
                <a:ea typeface="Microsoft YaHei"/>
              </a:rPr>
              <a:t>OR at a project level with several contributors and multi-level review</a:t>
            </a:r>
            <a:endParaRPr/>
          </a:p>
          <a:p>
            <a:pPr>
              <a:lnSpc>
                <a:spcPct val="150000"/>
              </a:lnSpc>
            </a:pPr>
            <a:endParaRPr/>
          </a:p>
          <a:p>
            <a:pPr>
              <a:lnSpc>
                <a:spcPct val="93000"/>
              </a:lnSpc>
            </a:pPr>
            <a:endParaRPr/>
          </a:p>
          <a:p>
            <a:pPr>
              <a:lnSpc>
                <a:spcPct val="93000"/>
              </a:lnSpc>
            </a:pPr>
            <a:r>
              <a:rPr lang="en-US" strike="noStrike">
                <a:solidFill>
                  <a:srgbClr val="000000"/>
                </a:solidFill>
                <a:latin typeface="Arial"/>
                <a:ea typeface="Microsoft YaHei"/>
              </a:rPr>
              <a:t>See here for more details (videos, talks and workshops)</a:t>
            </a:r>
            <a:endParaRPr/>
          </a:p>
          <a:p>
            <a:pPr>
              <a:lnSpc>
                <a:spcPct val="93000"/>
              </a:lnSpc>
            </a:pPr>
            <a:r>
              <a:rPr lang="en-US" strike="noStrike">
                <a:solidFill>
                  <a:srgbClr val="000000"/>
                </a:solidFill>
                <a:latin typeface="Arial"/>
                <a:ea typeface="Microsoft YaHei"/>
              </a:rPr>
              <a:t>:  </a:t>
            </a:r>
            <a:r>
              <a:rPr lang="en-US" strike="noStrike" u="sng">
                <a:solidFill>
                  <a:srgbClr val="7ac142"/>
                </a:solidFill>
                <a:latin typeface="Arial"/>
                <a:ea typeface="Microsoft YaHei"/>
              </a:rPr>
              <a:t>http://openbuildservice.org/help/materials/</a:t>
            </a:r>
            <a:endParaRPr/>
          </a:p>
          <a:p>
            <a:pPr>
              <a:lnSpc>
                <a:spcPct val="93000"/>
              </a:lnSpc>
            </a:pPr>
            <a:endParaRPr/>
          </a:p>
          <a:p>
            <a:pPr>
              <a:lnSpc>
                <a:spcPct val="93000"/>
              </a:lnSpc>
            </a:pPr>
            <a:endParaRPr/>
          </a:p>
        </p:txBody>
      </p:sp>
      <p:pic>
        <p:nvPicPr>
          <p:cNvPr id="684" name="Picture 2" descr=""/>
          <p:cNvPicPr/>
          <p:nvPr/>
        </p:nvPicPr>
        <p:blipFill>
          <a:blip r:embed="rId1"/>
          <a:stretch/>
        </p:blipFill>
        <p:spPr>
          <a:xfrm>
            <a:off x="4800600" y="609480"/>
            <a:ext cx="3948840" cy="280872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5" name="CustomShape 1"/>
          <p:cNvSpPr/>
          <p:nvPr/>
        </p:nvSpPr>
        <p:spPr>
          <a:xfrm>
            <a:off x="983880" y="255600"/>
            <a:ext cx="7443360" cy="988920"/>
          </a:xfrm>
          <a:prstGeom prst="rect">
            <a:avLst/>
          </a:prstGeom>
          <a:noFill/>
          <a:ln>
            <a:noFill/>
          </a:ln>
        </p:spPr>
        <p:style>
          <a:lnRef idx="0"/>
          <a:fillRef idx="0"/>
          <a:effectRef idx="0"/>
          <a:fontRef idx="minor"/>
        </p:style>
        <p:txBody>
          <a:bodyPr lIns="0" rIns="0" tIns="0" bIns="0" anchor="ctr"/>
          <a:p>
            <a:r>
              <a:rPr b="1" lang="en-US" sz="3200" strike="noStrike">
                <a:latin typeface="Arial"/>
              </a:rPr>
              <a:t>SUSE</a:t>
            </a:r>
            <a:r>
              <a:rPr b="1" lang="en-US" sz="1400" strike="noStrike" baseline="-1000">
                <a:latin typeface="Arial"/>
              </a:rPr>
              <a:t>®</a:t>
            </a:r>
            <a:r>
              <a:rPr b="1" lang="en-US" sz="3200" strike="noStrike">
                <a:latin typeface="Arial"/>
              </a:rPr>
              <a:t> Studio </a:t>
            </a:r>
            <a:endParaRPr/>
          </a:p>
          <a:p>
            <a:pPr>
              <a:lnSpc>
                <a:spcPct val="100000"/>
              </a:lnSpc>
            </a:pPr>
            <a:r>
              <a:rPr b="1" lang="en-US" sz="2400" strike="noStrike">
                <a:solidFill>
                  <a:srgbClr val="629e1f"/>
                </a:solidFill>
                <a:latin typeface="Arial"/>
              </a:rPr>
              <a:t>Fastest, Easiest Way to Create Appliances</a:t>
            </a:r>
            <a:r>
              <a:rPr b="1" lang="en-US" sz="2400" strike="noStrike">
                <a:solidFill>
                  <a:srgbClr val="629e1f"/>
                </a:solidFill>
                <a:latin typeface="Arial"/>
              </a:rPr>
              <a:t>	</a:t>
            </a:r>
            <a:endParaRPr/>
          </a:p>
        </p:txBody>
      </p:sp>
      <p:pic>
        <p:nvPicPr>
          <p:cNvPr id="686" name="Picture 15" descr=""/>
          <p:cNvPicPr/>
          <p:nvPr/>
        </p:nvPicPr>
        <p:blipFill>
          <a:blip r:embed="rId1"/>
          <a:stretch/>
        </p:blipFill>
        <p:spPr>
          <a:xfrm>
            <a:off x="7086600" y="1091880"/>
            <a:ext cx="1218960" cy="1218960"/>
          </a:xfrm>
          <a:prstGeom prst="rect">
            <a:avLst/>
          </a:prstGeom>
          <a:ln>
            <a:noFill/>
          </a:ln>
        </p:spPr>
      </p:pic>
      <p:sp>
        <p:nvSpPr>
          <p:cNvPr id="687" name="CustomShape 2"/>
          <p:cNvSpPr/>
          <p:nvPr/>
        </p:nvSpPr>
        <p:spPr>
          <a:xfrm>
            <a:off x="996840" y="1371960"/>
            <a:ext cx="5632200" cy="4952520"/>
          </a:xfrm>
          <a:prstGeom prst="rect">
            <a:avLst/>
          </a:prstGeom>
          <a:noFill/>
          <a:ln>
            <a:noFill/>
          </a:ln>
        </p:spPr>
        <p:style>
          <a:lnRef idx="0"/>
          <a:fillRef idx="0"/>
          <a:effectRef idx="0"/>
          <a:fontRef idx="minor"/>
        </p:style>
        <p:txBody>
          <a:bodyPr lIns="0" rIns="0" tIns="6120" bIns="0"/>
          <a:p>
            <a:pPr>
              <a:lnSpc>
                <a:spcPct val="78000"/>
              </a:lnSpc>
              <a:buSzPct val="45000"/>
              <a:buFont typeface="StarSymbol"/>
              <a:buChar char="l"/>
            </a:pPr>
            <a:r>
              <a:rPr b="1" lang="en-US" sz="1600" strike="noStrike">
                <a:latin typeface="Arial"/>
              </a:rPr>
              <a:t>SUSE Studio Online </a:t>
            </a:r>
            <a:endParaRPr/>
          </a:p>
          <a:p>
            <a:pPr lvl="2">
              <a:lnSpc>
                <a:spcPct val="150000"/>
              </a:lnSpc>
              <a:buSzPct val="45000"/>
              <a:buFont typeface="StarSymbol"/>
              <a:buChar char="l"/>
            </a:pPr>
            <a:r>
              <a:rPr lang="en-US" sz="1600" strike="noStrike">
                <a:latin typeface="Arial"/>
              </a:rPr>
              <a:t>Free hosted appliance creation tool</a:t>
            </a:r>
            <a:endParaRPr/>
          </a:p>
          <a:p>
            <a:pPr lvl="2">
              <a:lnSpc>
                <a:spcPct val="150000"/>
              </a:lnSpc>
              <a:buSzPct val="45000"/>
              <a:buFont typeface="StarSymbol"/>
              <a:buChar char="l"/>
            </a:pPr>
            <a:r>
              <a:rPr lang="en-US" sz="1600" strike="noStrike">
                <a:latin typeface="Arial"/>
              </a:rPr>
              <a:t>Build in minutes with just a few clicks</a:t>
            </a:r>
            <a:endParaRPr/>
          </a:p>
          <a:p>
            <a:pPr lvl="2">
              <a:lnSpc>
                <a:spcPct val="150000"/>
              </a:lnSpc>
              <a:buSzPct val="45000"/>
              <a:buFont typeface="StarSymbol"/>
              <a:buChar char="l"/>
            </a:pPr>
            <a:r>
              <a:rPr lang="en-US" sz="1600" strike="noStrike">
                <a:latin typeface="Arial"/>
              </a:rPr>
              <a:t>SUSE Linux Enterprise (SLE) 11 SP2 / SP3, SLE 12, OpenSUSE 13.2</a:t>
            </a:r>
            <a:endParaRPr/>
          </a:p>
          <a:p>
            <a:pPr lvl="2">
              <a:lnSpc>
                <a:spcPct val="150000"/>
              </a:lnSpc>
              <a:buSzPct val="45000"/>
              <a:buFont typeface="StarSymbol"/>
              <a:buChar char="l"/>
            </a:pPr>
            <a:r>
              <a:rPr lang="en-US" sz="1600" strike="noStrike">
                <a:latin typeface="Arial"/>
              </a:rPr>
              <a:t>Template-based image creation</a:t>
            </a:r>
            <a:endParaRPr/>
          </a:p>
          <a:p>
            <a:pPr lvl="2">
              <a:lnSpc>
                <a:spcPct val="150000"/>
              </a:lnSpc>
              <a:buSzPct val="45000"/>
              <a:buFont typeface="StarSymbol"/>
              <a:buChar char="l"/>
            </a:pPr>
            <a:r>
              <a:rPr lang="en-US" sz="1600" strike="noStrike">
                <a:latin typeface="Arial"/>
              </a:rPr>
              <a:t>Output formats include Xen, KVM, VMware, Hyper-V, Live CD/DVD, raw disk images</a:t>
            </a:r>
            <a:endParaRPr/>
          </a:p>
          <a:p>
            <a:pPr lvl="2">
              <a:lnSpc>
                <a:spcPct val="150000"/>
              </a:lnSpc>
              <a:buSzPct val="45000"/>
              <a:buFont typeface="StarSymbol"/>
              <a:buChar char="l"/>
            </a:pPr>
            <a:r>
              <a:rPr lang="en-US" sz="1600" strike="noStrike">
                <a:latin typeface="Arial"/>
              </a:rPr>
              <a:t>Cloud image creation / deployment for Amazon EC2, Microsoft Azure, Openstack</a:t>
            </a:r>
            <a:endParaRPr/>
          </a:p>
          <a:p>
            <a:pPr lvl="2">
              <a:lnSpc>
                <a:spcPct val="150000"/>
              </a:lnSpc>
              <a:buSzPct val="45000"/>
              <a:buFont typeface="StarSymbol"/>
              <a:buChar char="l"/>
            </a:pPr>
            <a:r>
              <a:rPr lang="en-US" sz="1600" strike="noStrike">
                <a:latin typeface="Arial"/>
              </a:rPr>
              <a:t>Includes gallery for showcasing appliances</a:t>
            </a:r>
            <a:endParaRPr/>
          </a:p>
          <a:p>
            <a:pPr lvl="2">
              <a:lnSpc>
                <a:spcPct val="150000"/>
              </a:lnSpc>
              <a:buSzPct val="45000"/>
              <a:buFont typeface="StarSymbol"/>
              <a:buChar char="l"/>
            </a:pPr>
            <a:endParaRPr/>
          </a:p>
          <a:p>
            <a:pPr lvl="2">
              <a:lnSpc>
                <a:spcPct val="100000"/>
              </a:lnSpc>
              <a:buSzPct val="45000"/>
              <a:buFont typeface="StarSymbol"/>
              <a:buChar char="l"/>
            </a:pPr>
            <a:r>
              <a:rPr lang="en-US" sz="2000" strike="noStrike">
                <a:latin typeface="Arial"/>
              </a:rPr>
              <a:t>Try it out at http://susestudio.com </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8" name="CustomShape 1"/>
          <p:cNvSpPr/>
          <p:nvPr/>
        </p:nvSpPr>
        <p:spPr>
          <a:xfrm>
            <a:off x="822960" y="256320"/>
            <a:ext cx="7680600" cy="987120"/>
          </a:xfrm>
          <a:prstGeom prst="rect">
            <a:avLst/>
          </a:prstGeom>
          <a:noFill/>
          <a:ln>
            <a:noFill/>
          </a:ln>
        </p:spPr>
        <p:style>
          <a:lnRef idx="0"/>
          <a:fillRef idx="0"/>
          <a:effectRef idx="0"/>
          <a:fontRef idx="minor"/>
        </p:style>
        <p:txBody>
          <a:bodyPr lIns="0" rIns="0" tIns="0" bIns="0" anchor="ctr"/>
          <a:p>
            <a:r>
              <a:rPr b="1" lang="en-US" sz="3200" strike="noStrike">
                <a:latin typeface="Arial"/>
              </a:rPr>
              <a:t>Platform for Your Data Center Evolution</a:t>
            </a:r>
            <a:endParaRPr/>
          </a:p>
        </p:txBody>
      </p:sp>
      <p:pic>
        <p:nvPicPr>
          <p:cNvPr id="689" name="" descr=""/>
          <p:cNvPicPr/>
          <p:nvPr/>
        </p:nvPicPr>
        <p:blipFill>
          <a:blip r:embed="rId1"/>
          <a:srcRect l="-56606" t="40801" r="30717" b="46845"/>
          <a:stretch/>
        </p:blipFill>
        <p:spPr>
          <a:xfrm>
            <a:off x="6217920" y="2473560"/>
            <a:ext cx="2785680" cy="2373840"/>
          </a:xfrm>
          <a:prstGeom prst="rect">
            <a:avLst/>
          </a:prstGeom>
          <a:ln w="27360">
            <a:noFill/>
          </a:ln>
        </p:spPr>
      </p:pic>
      <p:sp>
        <p:nvSpPr>
          <p:cNvPr id="690" name="CustomShape 2"/>
          <p:cNvSpPr/>
          <p:nvPr/>
        </p:nvSpPr>
        <p:spPr>
          <a:xfrm>
            <a:off x="822960" y="1457640"/>
            <a:ext cx="5211720" cy="5126040"/>
          </a:xfrm>
          <a:prstGeom prst="rect">
            <a:avLst/>
          </a:prstGeom>
          <a:noFill/>
          <a:ln>
            <a:noFill/>
          </a:ln>
        </p:spPr>
        <p:style>
          <a:lnRef idx="0"/>
          <a:fillRef idx="0"/>
          <a:effectRef idx="0"/>
          <a:fontRef idx="minor"/>
        </p:style>
        <p:txBody>
          <a:bodyPr lIns="0" rIns="0" tIns="0" bIns="0"/>
          <a:p>
            <a:r>
              <a:rPr b="1" lang="en-US" sz="2000" strike="noStrike">
                <a:latin typeface="Arial"/>
              </a:rPr>
              <a:t>Enterprise OpenStack Distribution</a:t>
            </a:r>
            <a:endParaRPr/>
          </a:p>
          <a:p>
            <a:pPr lvl="1">
              <a:lnSpc>
                <a:spcPct val="100000"/>
              </a:lnSpc>
              <a:buSzPct val="65000"/>
              <a:buFont typeface="Arial"/>
              <a:buChar char="‒"/>
            </a:pPr>
            <a:r>
              <a:rPr lang="en-US" sz="1600" strike="noStrike">
                <a:latin typeface="Arial"/>
              </a:rPr>
              <a:t>Leading open source cloud project delivering fast innovation of advanced IaaS cloud services</a:t>
            </a:r>
            <a:endParaRPr/>
          </a:p>
          <a:p>
            <a:pPr>
              <a:lnSpc>
                <a:spcPct val="100000"/>
              </a:lnSpc>
            </a:pPr>
            <a:r>
              <a:rPr b="1" lang="en-US" sz="2000" strike="noStrike">
                <a:latin typeface="Arial"/>
              </a:rPr>
              <a:t>Integration with Ceph Distributed Storage </a:t>
            </a:r>
            <a:endParaRPr/>
          </a:p>
          <a:p>
            <a:pPr lvl="1">
              <a:lnSpc>
                <a:spcPct val="100000"/>
              </a:lnSpc>
              <a:buSzPct val="65000"/>
              <a:buFont typeface="Arial"/>
              <a:buChar char="‒"/>
            </a:pPr>
            <a:r>
              <a:rPr lang="en-US" sz="1600" strike="noStrike">
                <a:latin typeface="Arial"/>
              </a:rPr>
              <a:t>Reduce costs with a single software-defined storage solution for massively scalable and reliable block, object, and image storage</a:t>
            </a:r>
            <a:endParaRPr/>
          </a:p>
          <a:p>
            <a:pPr>
              <a:lnSpc>
                <a:spcPct val="100000"/>
              </a:lnSpc>
            </a:pPr>
            <a:r>
              <a:rPr b="1" lang="en-US" sz="2000" strike="noStrike">
                <a:latin typeface="Arial"/>
              </a:rPr>
              <a:t>Driver of Organizational Innovation</a:t>
            </a:r>
            <a:endParaRPr/>
          </a:p>
          <a:p>
            <a:pPr lvl="1">
              <a:lnSpc>
                <a:spcPct val="100000"/>
              </a:lnSpc>
              <a:buSzPct val="65000"/>
              <a:buFont typeface="Arial"/>
              <a:buChar char="‒"/>
            </a:pPr>
            <a:r>
              <a:rPr lang="en-US" sz="1600" strike="noStrike">
                <a:latin typeface="Arial"/>
              </a:rPr>
              <a:t>Develop and deploy new applications that take advantage of SUSE Cloud capabilities</a:t>
            </a:r>
            <a:endParaRPr/>
          </a:p>
          <a:p>
            <a:pPr>
              <a:lnSpc>
                <a:spcPct val="100000"/>
              </a:lnSpc>
            </a:pPr>
            <a:r>
              <a:rPr b="1" lang="en-US" sz="2000" strike="noStrike">
                <a:latin typeface="Arial"/>
              </a:rPr>
              <a:t>Award-Winning Worldwide Support</a:t>
            </a:r>
            <a:endParaRPr/>
          </a:p>
          <a:p>
            <a:pPr lvl="1">
              <a:lnSpc>
                <a:spcPct val="100000"/>
              </a:lnSpc>
              <a:buSzPct val="65000"/>
              <a:buFont typeface="Arial"/>
              <a:buChar char="‒"/>
            </a:pPr>
            <a:r>
              <a:rPr lang="en-US" sz="1600" strike="noStrike">
                <a:latin typeface="Arial"/>
              </a:rPr>
              <a:t>Backed by the excellence of SUSE engineering and the only organization with a 20-year history of supporting open source software</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1" name="CustomShape 1"/>
          <p:cNvSpPr/>
          <p:nvPr/>
        </p:nvSpPr>
        <p:spPr>
          <a:xfrm>
            <a:off x="822960" y="255960"/>
            <a:ext cx="7534440" cy="987120"/>
          </a:xfrm>
          <a:prstGeom prst="rect">
            <a:avLst/>
          </a:prstGeom>
          <a:noFill/>
          <a:ln>
            <a:noFill/>
          </a:ln>
        </p:spPr>
        <p:style>
          <a:lnRef idx="0"/>
          <a:fillRef idx="0"/>
          <a:effectRef idx="0"/>
          <a:fontRef idx="minor"/>
        </p:style>
        <p:txBody>
          <a:bodyPr lIns="0" rIns="0" tIns="0" bIns="0" anchor="ctr"/>
          <a:p>
            <a:r>
              <a:rPr b="1" lang="en-US" sz="3200" strike="noStrike">
                <a:latin typeface="Arial"/>
              </a:rPr>
              <a:t>Fast Installation and Simplified Management</a:t>
            </a:r>
            <a:endParaRPr/>
          </a:p>
        </p:txBody>
      </p:sp>
      <p:sp>
        <p:nvSpPr>
          <p:cNvPr id="692" name="CustomShape 2"/>
          <p:cNvSpPr/>
          <p:nvPr/>
        </p:nvSpPr>
        <p:spPr>
          <a:xfrm>
            <a:off x="822960" y="1454040"/>
            <a:ext cx="5028840" cy="4946400"/>
          </a:xfrm>
          <a:prstGeom prst="rect">
            <a:avLst/>
          </a:prstGeom>
          <a:noFill/>
          <a:ln>
            <a:noFill/>
          </a:ln>
        </p:spPr>
        <p:style>
          <a:lnRef idx="0"/>
          <a:fillRef idx="0"/>
          <a:effectRef idx="0"/>
          <a:fontRef idx="minor"/>
        </p:style>
        <p:txBody>
          <a:bodyPr lIns="0" rIns="0" tIns="0" bIns="0"/>
          <a:p>
            <a:r>
              <a:rPr b="1" lang="en-US" sz="2000" strike="noStrike">
                <a:latin typeface="Arial"/>
              </a:rPr>
              <a:t>SUSE Cloud Administration Server</a:t>
            </a:r>
            <a:endParaRPr/>
          </a:p>
          <a:p>
            <a:pPr lvl="1">
              <a:lnSpc>
                <a:spcPct val="100000"/>
              </a:lnSpc>
              <a:buSzPct val="65000"/>
              <a:buFont typeface="Arial"/>
              <a:buChar char="‒"/>
            </a:pPr>
            <a:r>
              <a:rPr lang="en-US" sz="1600" strike="noStrike">
                <a:latin typeface="Arial"/>
              </a:rPr>
              <a:t>Faster ROI through faster installation and easier management of OpenStack Cloud</a:t>
            </a:r>
            <a:r>
              <a:rPr lang="en-US" strike="noStrike">
                <a:latin typeface="Arial"/>
              </a:rPr>
              <a:t> </a:t>
            </a:r>
            <a:endParaRPr/>
          </a:p>
          <a:p>
            <a:pPr>
              <a:lnSpc>
                <a:spcPct val="100000"/>
              </a:lnSpc>
            </a:pPr>
            <a:endParaRPr/>
          </a:p>
          <a:p>
            <a:pPr>
              <a:lnSpc>
                <a:spcPct val="100000"/>
              </a:lnSpc>
            </a:pPr>
            <a:r>
              <a:rPr b="1" lang="en-US" sz="2000" strike="noStrike">
                <a:latin typeface="Arial"/>
              </a:rPr>
              <a:t>Highly Available Cloud Services</a:t>
            </a:r>
            <a:endParaRPr/>
          </a:p>
          <a:p>
            <a:pPr lvl="1">
              <a:lnSpc>
                <a:spcPct val="100000"/>
              </a:lnSpc>
              <a:buSzPct val="65000"/>
              <a:buFont typeface="Arial"/>
              <a:buChar char="‒"/>
            </a:pPr>
            <a:r>
              <a:rPr lang="en-US" sz="1600" strike="noStrike">
                <a:latin typeface="Arial"/>
              </a:rPr>
              <a:t>Maintain business agility and deliver enterprise-grade SLAs through continuous availability of cloud services</a:t>
            </a:r>
            <a:r>
              <a:rPr lang="en-US" strike="noStrike">
                <a:latin typeface="Arial"/>
              </a:rPr>
              <a:t> </a:t>
            </a:r>
            <a:endParaRPr/>
          </a:p>
          <a:p>
            <a:pPr>
              <a:lnSpc>
                <a:spcPct val="100000"/>
              </a:lnSpc>
            </a:pPr>
            <a:endParaRPr/>
          </a:p>
          <a:p>
            <a:pPr>
              <a:lnSpc>
                <a:spcPct val="100000"/>
              </a:lnSpc>
            </a:pPr>
            <a:r>
              <a:rPr b="1" lang="en-US" sz="2000" strike="noStrike">
                <a:latin typeface="Arial"/>
              </a:rPr>
              <a:t>Standardized Product Life Cycle</a:t>
            </a:r>
            <a:endParaRPr/>
          </a:p>
          <a:p>
            <a:pPr lvl="1">
              <a:lnSpc>
                <a:spcPct val="100000"/>
              </a:lnSpc>
              <a:buSzPct val="65000"/>
              <a:buFont typeface="Arial"/>
              <a:buChar char="‒"/>
            </a:pPr>
            <a:r>
              <a:rPr lang="en-US" sz="1600" strike="noStrike">
                <a:latin typeface="Arial"/>
              </a:rPr>
              <a:t>Packaged product integrated with SUSE update and maintenance processes to ensure simplified enterprise maintenance</a:t>
            </a:r>
            <a:endParaRPr/>
          </a:p>
        </p:txBody>
      </p:sp>
      <p:pic>
        <p:nvPicPr>
          <p:cNvPr id="693" name="" descr=""/>
          <p:cNvPicPr/>
          <p:nvPr/>
        </p:nvPicPr>
        <p:blipFill>
          <a:blip r:embed="rId1"/>
          <a:srcRect l="16807" t="74300" r="-41255" b="14066"/>
          <a:stretch/>
        </p:blipFill>
        <p:spPr>
          <a:xfrm>
            <a:off x="6214320" y="2423160"/>
            <a:ext cx="2102760" cy="2011320"/>
          </a:xfrm>
          <a:prstGeom prst="rect">
            <a:avLst/>
          </a:prstGeom>
          <a:ln w="27360">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4" name="CustomShape 1"/>
          <p:cNvSpPr/>
          <p:nvPr/>
        </p:nvSpPr>
        <p:spPr>
          <a:xfrm>
            <a:off x="822960" y="255960"/>
            <a:ext cx="8046360" cy="987120"/>
          </a:xfrm>
          <a:prstGeom prst="rect">
            <a:avLst/>
          </a:prstGeom>
          <a:noFill/>
          <a:ln>
            <a:noFill/>
          </a:ln>
        </p:spPr>
        <p:style>
          <a:lnRef idx="0"/>
          <a:fillRef idx="0"/>
          <a:effectRef idx="0"/>
          <a:fontRef idx="minor"/>
        </p:style>
        <p:txBody>
          <a:bodyPr lIns="0" rIns="0" tIns="0" bIns="0" anchor="ctr"/>
          <a:p>
            <a:r>
              <a:rPr b="1" lang="en-US" sz="3200" strike="noStrike">
                <a:latin typeface="Arial"/>
              </a:rPr>
              <a:t>Take Advantage of Ecosystem and Skills </a:t>
            </a:r>
            <a:endParaRPr/>
          </a:p>
        </p:txBody>
      </p:sp>
      <p:sp>
        <p:nvSpPr>
          <p:cNvPr id="695" name="CustomShape 2"/>
          <p:cNvSpPr/>
          <p:nvPr/>
        </p:nvSpPr>
        <p:spPr>
          <a:xfrm>
            <a:off x="822960" y="1449720"/>
            <a:ext cx="5211720" cy="5308560"/>
          </a:xfrm>
          <a:prstGeom prst="rect">
            <a:avLst/>
          </a:prstGeom>
          <a:noFill/>
          <a:ln>
            <a:noFill/>
          </a:ln>
        </p:spPr>
        <p:style>
          <a:lnRef idx="0"/>
          <a:fillRef idx="0"/>
          <a:effectRef idx="0"/>
          <a:fontRef idx="minor"/>
        </p:style>
        <p:txBody>
          <a:bodyPr lIns="0" rIns="0" tIns="0" bIns="0"/>
          <a:p>
            <a:r>
              <a:rPr b="1" lang="en-US" sz="2000" strike="noStrike">
                <a:latin typeface="Arial"/>
              </a:rPr>
              <a:t>Supports Mixed KVM, Xen, </a:t>
            </a:r>
            <a:endParaRPr/>
          </a:p>
          <a:p>
            <a:r>
              <a:rPr b="1" lang="en-US" sz="2000" strike="noStrike">
                <a:latin typeface="Arial"/>
              </a:rPr>
              <a:t>Microsoft Hyper-V, and VMware Clouds</a:t>
            </a:r>
            <a:endParaRPr/>
          </a:p>
          <a:p>
            <a:pPr lvl="1">
              <a:lnSpc>
                <a:spcPct val="100000"/>
              </a:lnSpc>
              <a:buSzPct val="65000"/>
              <a:buFont typeface="Arial"/>
              <a:buChar char="‒"/>
            </a:pPr>
            <a:r>
              <a:rPr lang="en-US" sz="1600" strike="noStrike">
                <a:latin typeface="Arial"/>
              </a:rPr>
              <a:t>Increase flexibility in cloud design while maximizing performance and optimizing licensing costs for workloads</a:t>
            </a:r>
            <a:endParaRPr/>
          </a:p>
          <a:p>
            <a:pPr>
              <a:lnSpc>
                <a:spcPct val="100000"/>
              </a:lnSpc>
            </a:pPr>
            <a:endParaRPr/>
          </a:p>
          <a:p>
            <a:pPr>
              <a:lnSpc>
                <a:spcPct val="100000"/>
              </a:lnSpc>
            </a:pPr>
            <a:r>
              <a:rPr b="1" lang="en-US" sz="2000" strike="noStrike">
                <a:latin typeface="Arial"/>
              </a:rPr>
              <a:t>SUSE Hardware and </a:t>
            </a:r>
            <a:endParaRPr/>
          </a:p>
          <a:p>
            <a:pPr>
              <a:lnSpc>
                <a:spcPct val="100000"/>
              </a:lnSpc>
            </a:pPr>
            <a:r>
              <a:rPr b="1" lang="en-US" sz="2000" strike="noStrike">
                <a:latin typeface="Arial"/>
              </a:rPr>
              <a:t>Application Certifications</a:t>
            </a:r>
            <a:endParaRPr/>
          </a:p>
          <a:p>
            <a:pPr lvl="1">
              <a:lnSpc>
                <a:spcPct val="100000"/>
              </a:lnSpc>
              <a:buSzPct val="65000"/>
              <a:buFont typeface="Arial"/>
              <a:buChar char="‒"/>
            </a:pPr>
            <a:r>
              <a:rPr lang="en-US" sz="1600" strike="noStrike">
                <a:latin typeface="Arial"/>
              </a:rPr>
              <a:t>Confidently run SUSE Cloud on industry standard hardware and deploy the applications you want in the cloud  </a:t>
            </a:r>
            <a:endParaRPr/>
          </a:p>
          <a:p>
            <a:pPr>
              <a:lnSpc>
                <a:spcPct val="100000"/>
              </a:lnSpc>
            </a:pPr>
            <a:endParaRPr/>
          </a:p>
          <a:p>
            <a:pPr>
              <a:lnSpc>
                <a:spcPct val="100000"/>
              </a:lnSpc>
            </a:pPr>
            <a:r>
              <a:rPr b="1" lang="en-US" strike="noStrike">
                <a:latin typeface="Arial"/>
              </a:rPr>
              <a:t>Open APIs for Integration </a:t>
            </a:r>
            <a:endParaRPr/>
          </a:p>
          <a:p>
            <a:pPr>
              <a:lnSpc>
                <a:spcPct val="100000"/>
              </a:lnSpc>
            </a:pPr>
            <a:r>
              <a:rPr b="1" lang="en-US" strike="noStrike">
                <a:latin typeface="Arial"/>
              </a:rPr>
              <a:t>with Third-Party Solutions</a:t>
            </a:r>
            <a:endParaRPr/>
          </a:p>
          <a:p>
            <a:pPr lvl="1">
              <a:lnSpc>
                <a:spcPct val="100000"/>
              </a:lnSpc>
              <a:buSzPct val="65000"/>
              <a:buFont typeface="Arial"/>
              <a:buChar char="‒"/>
            </a:pPr>
            <a:r>
              <a:rPr lang="en-US" sz="1600" strike="noStrike">
                <a:latin typeface="Arial"/>
              </a:rPr>
              <a:t>Maintain current IT investments or expand capabilities to build cloud to unique requirements</a:t>
            </a:r>
            <a:endParaRPr/>
          </a:p>
        </p:txBody>
      </p:sp>
      <p:pic>
        <p:nvPicPr>
          <p:cNvPr id="696" name="" descr=""/>
          <p:cNvPicPr/>
          <p:nvPr/>
        </p:nvPicPr>
        <p:blipFill>
          <a:blip r:embed="rId1"/>
          <a:srcRect l="41307" t="40252" r="52179" b="47491"/>
          <a:stretch/>
        </p:blipFill>
        <p:spPr>
          <a:xfrm>
            <a:off x="6126480" y="2313360"/>
            <a:ext cx="2194200" cy="22309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7" name="CustomShape 1"/>
          <p:cNvSpPr/>
          <p:nvPr/>
        </p:nvSpPr>
        <p:spPr>
          <a:xfrm>
            <a:off x="822960" y="255960"/>
            <a:ext cx="7534440" cy="987120"/>
          </a:xfrm>
          <a:prstGeom prst="rect">
            <a:avLst/>
          </a:prstGeom>
          <a:noFill/>
          <a:ln>
            <a:noFill/>
          </a:ln>
        </p:spPr>
        <p:style>
          <a:lnRef idx="0"/>
          <a:fillRef idx="0"/>
          <a:effectRef idx="0"/>
          <a:fontRef idx="minor"/>
        </p:style>
        <p:txBody>
          <a:bodyPr lIns="0" rIns="0" tIns="0" bIns="0" anchor="ctr"/>
          <a:p>
            <a:r>
              <a:rPr b="1" lang="en-US" sz="3200" strike="noStrike">
                <a:latin typeface="Arial"/>
              </a:rPr>
              <a:t>SUSE Manager:</a:t>
            </a:r>
            <a:endParaRPr/>
          </a:p>
          <a:p>
            <a:r>
              <a:rPr lang="en-US" sz="2000" strike="noStrike">
                <a:latin typeface="Arial"/>
              </a:rPr>
              <a:t>Operating System Lifecycle Management</a:t>
            </a:r>
            <a:endParaRPr/>
          </a:p>
        </p:txBody>
      </p:sp>
      <p:pic>
        <p:nvPicPr>
          <p:cNvPr id="698" name="Picture 4" descr=""/>
          <p:cNvPicPr/>
          <p:nvPr/>
        </p:nvPicPr>
        <p:blipFill>
          <a:blip r:embed="rId1"/>
          <a:srcRect l="9189" t="9337" r="4972" b="8499"/>
          <a:stretch/>
        </p:blipFill>
        <p:spPr>
          <a:xfrm>
            <a:off x="91440" y="1554480"/>
            <a:ext cx="6444000" cy="4767120"/>
          </a:xfrm>
          <a:prstGeom prst="rect">
            <a:avLst/>
          </a:prstGeom>
          <a:ln w="27360">
            <a:noFill/>
          </a:ln>
        </p:spPr>
      </p:pic>
      <p:sp>
        <p:nvSpPr>
          <p:cNvPr id="699" name="CustomShape 2"/>
          <p:cNvSpPr/>
          <p:nvPr/>
        </p:nvSpPr>
        <p:spPr>
          <a:xfrm>
            <a:off x="5468760" y="1798200"/>
            <a:ext cx="3583440" cy="1767600"/>
          </a:xfrm>
          <a:prstGeom prst="rect">
            <a:avLst/>
          </a:prstGeom>
          <a:noFill/>
          <a:ln w="27360">
            <a:noFill/>
          </a:ln>
        </p:spPr>
        <p:style>
          <a:lnRef idx="0"/>
          <a:fillRef idx="0"/>
          <a:effectRef idx="0"/>
          <a:fontRef idx="minor"/>
        </p:style>
        <p:txBody>
          <a:bodyPr lIns="90000" rIns="90000" tIns="45000" bIns="45000"/>
          <a:p>
            <a:pPr>
              <a:lnSpc>
                <a:spcPct val="100000"/>
              </a:lnSpc>
              <a:buFont typeface="Wingdings" charset="2"/>
              <a:buChar char=""/>
            </a:pPr>
            <a:r>
              <a:rPr lang="en-US" sz="2400" strike="noStrike">
                <a:latin typeface="Arial"/>
              </a:rPr>
              <a:t>Gain control </a:t>
            </a:r>
            <a:endParaRPr/>
          </a:p>
          <a:p>
            <a:pPr>
              <a:lnSpc>
                <a:spcPct val="100000"/>
              </a:lnSpc>
              <a:buFont typeface="Wingdings" charset="2"/>
              <a:buChar char=""/>
            </a:pPr>
            <a:r>
              <a:rPr lang="en-US" sz="2400" strike="noStrike">
                <a:latin typeface="Arial"/>
              </a:rPr>
              <a:t>Optimize operations</a:t>
            </a:r>
            <a:endParaRPr/>
          </a:p>
          <a:p>
            <a:pPr>
              <a:lnSpc>
                <a:spcPct val="100000"/>
              </a:lnSpc>
              <a:buFont typeface="Wingdings" charset="2"/>
              <a:buChar char=""/>
            </a:pPr>
            <a:r>
              <a:rPr lang="en-US" sz="2400" strike="noStrike">
                <a:latin typeface="Arial"/>
              </a:rPr>
              <a:t>Enable innovation</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0"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Non-SUSE Components</a:t>
            </a:r>
            <a:endParaRPr/>
          </a:p>
        </p:txBody>
      </p:sp>
      <p:sp>
        <p:nvSpPr>
          <p:cNvPr id="701"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b="1" lang="en-US" strike="noStrike">
                <a:solidFill>
                  <a:srgbClr val="000000"/>
                </a:solidFill>
                <a:latin typeface="Arial"/>
                <a:ea typeface="Microsoft YaHei"/>
              </a:rPr>
              <a:t>Version Control:</a:t>
            </a:r>
            <a:endParaRPr/>
          </a:p>
          <a:p>
            <a:pPr>
              <a:lnSpc>
                <a:spcPct val="93000"/>
              </a:lnSpc>
            </a:pPr>
            <a:r>
              <a:rPr lang="en-US" strike="noStrike">
                <a:solidFill>
                  <a:srgbClr val="000000"/>
                </a:solidFill>
                <a:latin typeface="Arial"/>
                <a:ea typeface="Microsoft YaHei"/>
              </a:rPr>
              <a:t>Subversion, GIT, Mercurial, etc</a:t>
            </a:r>
            <a:endParaRPr/>
          </a:p>
          <a:p>
            <a:pPr>
              <a:lnSpc>
                <a:spcPct val="93000"/>
              </a:lnSpc>
              <a:buSzPct val="65000"/>
              <a:buFont typeface="Arial"/>
              <a:buChar char="•"/>
            </a:pPr>
            <a:r>
              <a:rPr lang="en-US" strike="noStrike">
                <a:solidFill>
                  <a:srgbClr val="000000"/>
                </a:solidFill>
                <a:latin typeface="Arial"/>
                <a:ea typeface="Microsoft YaHei"/>
              </a:rPr>
              <a:t>For code commits</a:t>
            </a:r>
            <a:endParaRPr/>
          </a:p>
          <a:p>
            <a:pPr>
              <a:lnSpc>
                <a:spcPct val="93000"/>
              </a:lnSpc>
              <a:buSzPct val="65000"/>
              <a:buFont typeface="Arial"/>
              <a:buChar char="•"/>
            </a:pPr>
            <a:r>
              <a:rPr lang="en-US" strike="noStrike">
                <a:solidFill>
                  <a:srgbClr val="000000"/>
                </a:solidFill>
                <a:latin typeface="Arial"/>
                <a:ea typeface="Microsoft YaHei"/>
              </a:rPr>
              <a:t>Integrates with OBS as sources/repos</a:t>
            </a:r>
            <a:endParaRPr/>
          </a:p>
          <a:p>
            <a:pPr>
              <a:lnSpc>
                <a:spcPct val="93000"/>
              </a:lnSpc>
            </a:pPr>
            <a:endParaRPr/>
          </a:p>
          <a:p>
            <a:pPr>
              <a:lnSpc>
                <a:spcPct val="93000"/>
              </a:lnSpc>
            </a:pPr>
            <a:r>
              <a:rPr b="1" lang="en-US" strike="noStrike">
                <a:solidFill>
                  <a:srgbClr val="000000"/>
                </a:solidFill>
                <a:latin typeface="Arial"/>
                <a:ea typeface="Microsoft YaHei"/>
              </a:rPr>
              <a:t>CI (Continuous Integration) Orchestration:</a:t>
            </a:r>
            <a:endParaRPr/>
          </a:p>
          <a:p>
            <a:pPr>
              <a:lnSpc>
                <a:spcPct val="93000"/>
              </a:lnSpc>
              <a:buSzPct val="65000"/>
              <a:buFont typeface="Arial"/>
              <a:buChar char="•"/>
            </a:pPr>
            <a:r>
              <a:rPr lang="en-US" strike="noStrike">
                <a:solidFill>
                  <a:srgbClr val="000000"/>
                </a:solidFill>
                <a:latin typeface="Arial"/>
                <a:ea typeface="Microsoft YaHei"/>
              </a:rPr>
              <a:t>Jenkins</a:t>
            </a:r>
            <a:endParaRPr/>
          </a:p>
          <a:p>
            <a:pPr lvl="1">
              <a:lnSpc>
                <a:spcPct val="93000"/>
              </a:lnSpc>
              <a:buSzPct val="65000"/>
              <a:buFont typeface="Arial"/>
              <a:buChar char="‒"/>
            </a:pPr>
            <a:r>
              <a:rPr lang="en-US" sz="1400" strike="noStrike" u="sng">
                <a:solidFill>
                  <a:srgbClr val="7ac142"/>
                </a:solidFill>
                <a:latin typeface="Arial"/>
                <a:ea typeface="Microsoft YaHei"/>
              </a:rPr>
              <a:t>http://jenkins-ci.org</a:t>
            </a:r>
            <a:endParaRPr/>
          </a:p>
          <a:p>
            <a:pPr lvl="1">
              <a:lnSpc>
                <a:spcPct val="93000"/>
              </a:lnSpc>
              <a:buSzPct val="65000"/>
              <a:buFont typeface="Arial"/>
              <a:buChar char="‒"/>
            </a:pPr>
            <a:r>
              <a:rPr lang="en-US" sz="1400" strike="noStrike">
                <a:solidFill>
                  <a:srgbClr val="000000"/>
                </a:solidFill>
                <a:latin typeface="Arial"/>
                <a:ea typeface="Microsoft YaHei"/>
              </a:rPr>
              <a:t>“</a:t>
            </a:r>
            <a:r>
              <a:rPr lang="en-US" sz="1400" strike="noStrike">
                <a:solidFill>
                  <a:srgbClr val="000000"/>
                </a:solidFill>
                <a:latin typeface="Arial"/>
                <a:ea typeface="Microsoft YaHei"/>
              </a:rPr>
              <a:t>Like cron on steroids”</a:t>
            </a:r>
            <a:endParaRPr/>
          </a:p>
          <a:p>
            <a:pPr>
              <a:lnSpc>
                <a:spcPct val="93000"/>
              </a:lnSpc>
            </a:pPr>
            <a:endParaRPr/>
          </a:p>
          <a:p>
            <a:pPr>
              <a:lnSpc>
                <a:spcPct val="93000"/>
              </a:lnSpc>
            </a:pPr>
            <a:endParaRPr/>
          </a:p>
          <a:p>
            <a:pPr>
              <a:lnSpc>
                <a:spcPct val="93000"/>
              </a:lnSpc>
            </a:pPr>
            <a:endParaRPr/>
          </a:p>
        </p:txBody>
      </p:sp>
      <p:pic>
        <p:nvPicPr>
          <p:cNvPr id="702" name="Picture 2" descr=""/>
          <p:cNvPicPr/>
          <p:nvPr/>
        </p:nvPicPr>
        <p:blipFill>
          <a:blip r:embed="rId1"/>
          <a:stretch/>
        </p:blipFill>
        <p:spPr>
          <a:xfrm>
            <a:off x="4648320" y="4343400"/>
            <a:ext cx="2942280" cy="114192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3"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We are here to help!</a:t>
            </a:r>
            <a:endParaRPr/>
          </a:p>
        </p:txBody>
      </p:sp>
      <p:sp>
        <p:nvSpPr>
          <p:cNvPr id="704" name="CustomShape 2"/>
          <p:cNvSpPr/>
          <p:nvPr/>
        </p:nvSpPr>
        <p:spPr>
          <a:xfrm>
            <a:off x="0" y="7107120"/>
            <a:ext cx="2308680" cy="3977280"/>
          </a:xfrm>
          <a:prstGeom prst="rect">
            <a:avLst/>
          </a:prstGeom>
          <a:noFill/>
          <a:ln>
            <a:noFill/>
          </a:ln>
        </p:spPr>
        <p:style>
          <a:lnRef idx="0"/>
          <a:fillRef idx="0"/>
          <a:effectRef idx="0"/>
          <a:fontRef idx="minor"/>
        </p:style>
      </p:sp>
      <p:sp>
        <p:nvSpPr>
          <p:cNvPr id="705" name="CustomShape 3"/>
          <p:cNvSpPr/>
          <p:nvPr/>
        </p:nvSpPr>
        <p:spPr>
          <a:xfrm>
            <a:off x="2462040" y="7107120"/>
            <a:ext cx="2310480" cy="3977280"/>
          </a:xfrm>
          <a:prstGeom prst="rect">
            <a:avLst/>
          </a:prstGeom>
          <a:noFill/>
          <a:ln>
            <a:noFill/>
          </a:ln>
        </p:spPr>
        <p:style>
          <a:lnRef idx="0"/>
          <a:fillRef idx="0"/>
          <a:effectRef idx="0"/>
          <a:fontRef idx="minor"/>
        </p:style>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6" name="CustomShape 1"/>
          <p:cNvSpPr/>
          <p:nvPr/>
        </p:nvSpPr>
        <p:spPr>
          <a:xfrm>
            <a:off x="4661640" y="899640"/>
            <a:ext cx="3490560" cy="4885200"/>
          </a:xfrm>
          <a:prstGeom prst="rect">
            <a:avLst/>
          </a:prstGeom>
          <a:noFill/>
          <a:ln>
            <a:noFill/>
          </a:ln>
        </p:spPr>
        <p:style>
          <a:lnRef idx="0"/>
          <a:fillRef idx="0"/>
          <a:effectRef idx="0"/>
          <a:fontRef idx="minor"/>
        </p:style>
        <p:txBody>
          <a:bodyPr lIns="0" rIns="0" tIns="0" bIns="0"/>
          <a:p>
            <a:r>
              <a:rPr i="1" lang="en-US" sz="3600" strike="noStrike">
                <a:solidFill>
                  <a:srgbClr val="7bbd48"/>
                </a:solidFill>
                <a:latin typeface="Arial"/>
                <a:ea typeface="Arial"/>
              </a:rPr>
              <a:t>“</a:t>
            </a:r>
            <a:r>
              <a:rPr i="1" lang="en-US" sz="3600" strike="noStrike">
                <a:solidFill>
                  <a:srgbClr val="7bbd48"/>
                </a:solidFill>
                <a:latin typeface="Arial"/>
                <a:ea typeface="Arial"/>
              </a:rPr>
              <a:t>Bringing </a:t>
            </a:r>
            <a:endParaRPr/>
          </a:p>
          <a:p>
            <a:pPr algn="ctr">
              <a:lnSpc>
                <a:spcPct val="100000"/>
              </a:lnSpc>
            </a:pPr>
            <a:r>
              <a:rPr i="1" lang="en-US" sz="3600" strike="noStrike">
                <a:solidFill>
                  <a:srgbClr val="7bbd48"/>
                </a:solidFill>
                <a:latin typeface="Arial"/>
                <a:ea typeface="Arial"/>
              </a:rPr>
              <a:t>SUSE Solutions to Life”</a:t>
            </a:r>
            <a:endParaRPr/>
          </a:p>
          <a:p>
            <a:pPr>
              <a:lnSpc>
                <a:spcPct val="100000"/>
              </a:lnSpc>
            </a:pPr>
            <a:endParaRPr/>
          </a:p>
          <a:p>
            <a:pPr algn="ctr">
              <a:lnSpc>
                <a:spcPct val="100000"/>
              </a:lnSpc>
            </a:pPr>
            <a:r>
              <a:rPr lang="en-US" sz="3200" strike="noStrike">
                <a:solidFill>
                  <a:srgbClr val="454c51"/>
                </a:solidFill>
                <a:latin typeface="Arial"/>
                <a:ea typeface="Arial"/>
              </a:rPr>
              <a:t>Knowledge</a:t>
            </a:r>
            <a:endParaRPr/>
          </a:p>
          <a:p>
            <a:pPr algn="ctr">
              <a:lnSpc>
                <a:spcPct val="100000"/>
              </a:lnSpc>
            </a:pPr>
            <a:r>
              <a:rPr lang="en-US" sz="3200" strike="noStrike">
                <a:solidFill>
                  <a:srgbClr val="454c51"/>
                </a:solidFill>
                <a:latin typeface="Arial"/>
                <a:ea typeface="Arial"/>
              </a:rPr>
              <a:t>Expertise </a:t>
            </a:r>
            <a:endParaRPr/>
          </a:p>
          <a:p>
            <a:pPr algn="ctr">
              <a:lnSpc>
                <a:spcPct val="100000"/>
              </a:lnSpc>
            </a:pPr>
            <a:r>
              <a:rPr lang="en-US" sz="3200" strike="noStrike">
                <a:solidFill>
                  <a:srgbClr val="454c51"/>
                </a:solidFill>
                <a:latin typeface="Arial"/>
                <a:ea typeface="Arial"/>
              </a:rPr>
              <a:t>Experience</a:t>
            </a:r>
            <a:endParaRPr/>
          </a:p>
        </p:txBody>
      </p:sp>
      <p:pic>
        <p:nvPicPr>
          <p:cNvPr id="707" name="Picture 6" descr=""/>
          <p:cNvPicPr/>
          <p:nvPr/>
        </p:nvPicPr>
        <p:blipFill>
          <a:blip r:embed="rId1"/>
          <a:stretch/>
        </p:blipFill>
        <p:spPr>
          <a:xfrm>
            <a:off x="827280" y="899640"/>
            <a:ext cx="3833280" cy="505224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8"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Development and Operations</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08" name="Picture 4" descr=""/>
          <p:cNvPicPr/>
          <p:nvPr/>
        </p:nvPicPr>
        <p:blipFill>
          <a:blip r:embed="rId1"/>
          <a:srcRect l="0" t="0" r="0" b="-3032"/>
          <a:stretch/>
        </p:blipFill>
        <p:spPr>
          <a:xfrm>
            <a:off x="4533120" y="4000320"/>
            <a:ext cx="966240" cy="477000"/>
          </a:xfrm>
          <a:prstGeom prst="rect">
            <a:avLst/>
          </a:prstGeom>
          <a:ln>
            <a:noFill/>
          </a:ln>
        </p:spPr>
      </p:pic>
      <p:sp>
        <p:nvSpPr>
          <p:cNvPr id="709" name="CustomShape 1"/>
          <p:cNvSpPr/>
          <p:nvPr/>
        </p:nvSpPr>
        <p:spPr>
          <a:xfrm>
            <a:off x="5470560" y="4116600"/>
            <a:ext cx="170496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trike="noStrike">
                <a:solidFill>
                  <a:srgbClr val="00b050"/>
                </a:solidFill>
                <a:latin typeface="Arial"/>
                <a:ea typeface="Tahoma"/>
              </a:rPr>
              <a:t>Implement</a:t>
            </a:r>
            <a:endParaRPr/>
          </a:p>
        </p:txBody>
      </p:sp>
      <p:sp>
        <p:nvSpPr>
          <p:cNvPr id="710" name="CustomShape 2"/>
          <p:cNvSpPr/>
          <p:nvPr/>
        </p:nvSpPr>
        <p:spPr>
          <a:xfrm>
            <a:off x="5000400" y="4539960"/>
            <a:ext cx="3515040" cy="2327760"/>
          </a:xfrm>
          <a:prstGeom prst="rect">
            <a:avLst/>
          </a:prstGeom>
          <a:noFill/>
          <a:ln>
            <a:noFill/>
          </a:ln>
        </p:spPr>
        <p:style>
          <a:lnRef idx="0"/>
          <a:fillRef idx="0"/>
          <a:effectRef idx="0"/>
          <a:fontRef idx="minor"/>
        </p:style>
        <p:txBody>
          <a:bodyPr lIns="0" rIns="0" tIns="0" bIns="0"/>
          <a:p>
            <a:pPr>
              <a:lnSpc>
                <a:spcPct val="100000"/>
              </a:lnSpc>
            </a:pPr>
            <a:r>
              <a:rPr b="1" lang="en-US" sz="1600" strike="noStrike">
                <a:solidFill>
                  <a:srgbClr val="000000"/>
                </a:solidFill>
                <a:latin typeface="Arial"/>
                <a:ea typeface="Arial"/>
              </a:rPr>
              <a:t>SUSE Linux - High Availability</a:t>
            </a:r>
            <a:endParaRPr/>
          </a:p>
          <a:p>
            <a:pPr>
              <a:lnSpc>
                <a:spcPct val="100000"/>
              </a:lnSpc>
            </a:pPr>
            <a:r>
              <a:rPr b="1" lang="en-US" sz="1600" strike="noStrike">
                <a:solidFill>
                  <a:srgbClr val="000000"/>
                </a:solidFill>
                <a:latin typeface="Arial"/>
                <a:ea typeface="Arial"/>
              </a:rPr>
              <a:t>SUSE Linux - Retail Design </a:t>
            </a:r>
            <a:endParaRPr/>
          </a:p>
          <a:p>
            <a:pPr>
              <a:lnSpc>
                <a:spcPct val="100000"/>
              </a:lnSpc>
            </a:pPr>
            <a:r>
              <a:rPr b="1" lang="en-US" sz="1600" strike="noStrike">
                <a:solidFill>
                  <a:srgbClr val="000000"/>
                </a:solidFill>
                <a:latin typeface="Arial"/>
                <a:ea typeface="Arial"/>
              </a:rPr>
              <a:t>SUSE Linux for SAP Applications</a:t>
            </a:r>
            <a:endParaRPr/>
          </a:p>
          <a:p>
            <a:pPr>
              <a:lnSpc>
                <a:spcPct val="100000"/>
              </a:lnSpc>
            </a:pPr>
            <a:r>
              <a:rPr b="1" lang="en-US" sz="1600" strike="noStrike">
                <a:solidFill>
                  <a:srgbClr val="000000"/>
                </a:solidFill>
                <a:latin typeface="Arial"/>
                <a:ea typeface="Arial"/>
              </a:rPr>
              <a:t>SUSE Manager Solution</a:t>
            </a:r>
            <a:endParaRPr/>
          </a:p>
          <a:p>
            <a:pPr>
              <a:lnSpc>
                <a:spcPct val="100000"/>
              </a:lnSpc>
            </a:pPr>
            <a:r>
              <a:rPr b="1" lang="en-US" sz="1600" strike="noStrike">
                <a:solidFill>
                  <a:srgbClr val="000000"/>
                </a:solidFill>
                <a:latin typeface="Arial"/>
                <a:ea typeface="Arial"/>
              </a:rPr>
              <a:t>SUSE Linux core build</a:t>
            </a:r>
            <a:endParaRPr/>
          </a:p>
          <a:p>
            <a:pPr>
              <a:lnSpc>
                <a:spcPct val="100000"/>
              </a:lnSpc>
            </a:pPr>
            <a:r>
              <a:rPr b="1" lang="en-US" sz="1600" strike="noStrike">
                <a:solidFill>
                  <a:srgbClr val="000000"/>
                </a:solidFill>
                <a:latin typeface="Arial"/>
                <a:ea typeface="Arial"/>
              </a:rPr>
              <a:t>Unix to SLES Migration</a:t>
            </a:r>
            <a:endParaRPr/>
          </a:p>
        </p:txBody>
      </p:sp>
      <p:sp>
        <p:nvSpPr>
          <p:cNvPr id="711" name="CustomShape 3"/>
          <p:cNvSpPr/>
          <p:nvPr/>
        </p:nvSpPr>
        <p:spPr>
          <a:xfrm>
            <a:off x="822960" y="177120"/>
            <a:ext cx="7534440" cy="1144800"/>
          </a:xfrm>
          <a:prstGeom prst="rect">
            <a:avLst/>
          </a:prstGeom>
          <a:noFill/>
          <a:ln>
            <a:noFill/>
          </a:ln>
        </p:spPr>
        <p:style>
          <a:lnRef idx="0"/>
          <a:fillRef idx="0"/>
          <a:effectRef idx="0"/>
          <a:fontRef idx="minor"/>
        </p:style>
        <p:txBody>
          <a:bodyPr lIns="0" rIns="0" tIns="0" bIns="0" anchor="ctr"/>
          <a:p>
            <a:r>
              <a:rPr b="1" lang="en-US" sz="3200" strike="noStrike">
                <a:latin typeface="Arial"/>
              </a:rPr>
              <a:t>SUSE Consulting Solutions</a:t>
            </a:r>
            <a:endParaRPr/>
          </a:p>
        </p:txBody>
      </p:sp>
      <p:sp>
        <p:nvSpPr>
          <p:cNvPr id="712" name="CustomShape 4"/>
          <p:cNvSpPr/>
          <p:nvPr/>
        </p:nvSpPr>
        <p:spPr>
          <a:xfrm>
            <a:off x="1307160" y="2012400"/>
            <a:ext cx="4019400" cy="730440"/>
          </a:xfrm>
          <a:prstGeom prst="rect">
            <a:avLst/>
          </a:prstGeom>
          <a:noFill/>
          <a:ln>
            <a:noFill/>
          </a:ln>
        </p:spPr>
        <p:style>
          <a:lnRef idx="0"/>
          <a:fillRef idx="0"/>
          <a:effectRef idx="0"/>
          <a:fontRef idx="minor"/>
        </p:style>
        <p:txBody>
          <a:bodyPr lIns="0" rIns="0" tIns="21240" bIns="0"/>
          <a:p>
            <a:pPr>
              <a:lnSpc>
                <a:spcPct val="93000"/>
              </a:lnSpc>
            </a:pPr>
            <a:r>
              <a:rPr b="1" lang="en-US" sz="1600" strike="noStrike">
                <a:solidFill>
                  <a:srgbClr val="000000"/>
                </a:solidFill>
                <a:latin typeface="Arial"/>
                <a:ea typeface="SimSun"/>
              </a:rPr>
              <a:t>Unix to SUSE Migrate Plan</a:t>
            </a:r>
            <a:endParaRPr/>
          </a:p>
          <a:p>
            <a:pPr>
              <a:lnSpc>
                <a:spcPct val="93000"/>
              </a:lnSpc>
            </a:pPr>
            <a:r>
              <a:rPr b="1" lang="en-US" sz="1600" strike="noStrike">
                <a:solidFill>
                  <a:srgbClr val="000000"/>
                </a:solidFill>
                <a:latin typeface="Arial"/>
                <a:ea typeface="SimSun"/>
              </a:rPr>
              <a:t>SAP on SLES Plan</a:t>
            </a:r>
            <a:endParaRPr/>
          </a:p>
        </p:txBody>
      </p:sp>
      <p:pic>
        <p:nvPicPr>
          <p:cNvPr id="713" name="Picture 4" descr=""/>
          <p:cNvPicPr/>
          <p:nvPr/>
        </p:nvPicPr>
        <p:blipFill>
          <a:blip r:embed="rId2"/>
          <a:srcRect l="0" t="0" r="0" b="-3032"/>
          <a:stretch/>
        </p:blipFill>
        <p:spPr>
          <a:xfrm>
            <a:off x="4533840" y="1472760"/>
            <a:ext cx="966240" cy="477000"/>
          </a:xfrm>
          <a:prstGeom prst="rect">
            <a:avLst/>
          </a:prstGeom>
          <a:ln>
            <a:noFill/>
          </a:ln>
        </p:spPr>
      </p:pic>
      <p:sp>
        <p:nvSpPr>
          <p:cNvPr id="714" name="CustomShape 5"/>
          <p:cNvSpPr/>
          <p:nvPr/>
        </p:nvSpPr>
        <p:spPr>
          <a:xfrm>
            <a:off x="5453640" y="1579680"/>
            <a:ext cx="146844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trike="noStrike">
                <a:solidFill>
                  <a:srgbClr val="00b050"/>
                </a:solidFill>
                <a:latin typeface="Arial"/>
                <a:ea typeface="Tahoma"/>
              </a:rPr>
              <a:t>Optimize</a:t>
            </a:r>
            <a:endParaRPr/>
          </a:p>
        </p:txBody>
      </p:sp>
      <p:pic>
        <p:nvPicPr>
          <p:cNvPr id="715" name="Picture 4" descr=""/>
          <p:cNvPicPr/>
          <p:nvPr/>
        </p:nvPicPr>
        <p:blipFill>
          <a:blip r:embed="rId3"/>
          <a:srcRect l="0" t="0" r="0" b="-3032"/>
          <a:stretch/>
        </p:blipFill>
        <p:spPr>
          <a:xfrm>
            <a:off x="870840" y="4230000"/>
            <a:ext cx="966240" cy="477000"/>
          </a:xfrm>
          <a:prstGeom prst="rect">
            <a:avLst/>
          </a:prstGeom>
          <a:ln>
            <a:noFill/>
          </a:ln>
        </p:spPr>
      </p:pic>
      <p:sp>
        <p:nvSpPr>
          <p:cNvPr id="716" name="CustomShape 6"/>
          <p:cNvSpPr/>
          <p:nvPr/>
        </p:nvSpPr>
        <p:spPr>
          <a:xfrm>
            <a:off x="1779480" y="4336920"/>
            <a:ext cx="87408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trike="noStrike">
                <a:solidFill>
                  <a:srgbClr val="00b050"/>
                </a:solidFill>
                <a:latin typeface="Arial"/>
                <a:ea typeface="Tahoma"/>
              </a:rPr>
              <a:t>Start</a:t>
            </a:r>
            <a:endParaRPr/>
          </a:p>
        </p:txBody>
      </p:sp>
      <p:pic>
        <p:nvPicPr>
          <p:cNvPr id="717" name="Picture 4" descr=""/>
          <p:cNvPicPr/>
          <p:nvPr/>
        </p:nvPicPr>
        <p:blipFill>
          <a:blip r:embed="rId4"/>
          <a:srcRect l="0" t="0" r="0" b="-3032"/>
          <a:stretch/>
        </p:blipFill>
        <p:spPr>
          <a:xfrm>
            <a:off x="870840" y="3052080"/>
            <a:ext cx="966240" cy="477000"/>
          </a:xfrm>
          <a:prstGeom prst="rect">
            <a:avLst/>
          </a:prstGeom>
          <a:ln>
            <a:noFill/>
          </a:ln>
        </p:spPr>
      </p:pic>
      <p:sp>
        <p:nvSpPr>
          <p:cNvPr id="718" name="CustomShape 7"/>
          <p:cNvSpPr/>
          <p:nvPr/>
        </p:nvSpPr>
        <p:spPr>
          <a:xfrm>
            <a:off x="1802520" y="3168360"/>
            <a:ext cx="109512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trike="noStrike">
                <a:solidFill>
                  <a:srgbClr val="00b050"/>
                </a:solidFill>
                <a:latin typeface="Arial"/>
                <a:ea typeface="Tahoma"/>
              </a:rPr>
              <a:t>Assist</a:t>
            </a:r>
            <a:endParaRPr/>
          </a:p>
        </p:txBody>
      </p:sp>
      <p:sp>
        <p:nvSpPr>
          <p:cNvPr id="719" name="CustomShape 8"/>
          <p:cNvSpPr/>
          <p:nvPr/>
        </p:nvSpPr>
        <p:spPr>
          <a:xfrm>
            <a:off x="4964040" y="3272040"/>
            <a:ext cx="2939040" cy="718920"/>
          </a:xfrm>
          <a:prstGeom prst="rect">
            <a:avLst/>
          </a:prstGeom>
          <a:noFill/>
          <a:ln>
            <a:noFill/>
          </a:ln>
        </p:spPr>
        <p:style>
          <a:lnRef idx="0"/>
          <a:fillRef idx="0"/>
          <a:effectRef idx="0"/>
          <a:fontRef idx="minor"/>
        </p:style>
        <p:txBody>
          <a:bodyPr lIns="0" rIns="0" tIns="0" bIns="0"/>
          <a:p>
            <a:pPr>
              <a:lnSpc>
                <a:spcPct val="100000"/>
              </a:lnSpc>
            </a:pPr>
            <a:r>
              <a:rPr b="1" lang="en-US" sz="1600" strike="noStrike">
                <a:solidFill>
                  <a:srgbClr val="000000"/>
                </a:solidFill>
                <a:latin typeface="Arial"/>
                <a:ea typeface="Arial"/>
              </a:rPr>
              <a:t>Basic Security Assessment</a:t>
            </a:r>
            <a:endParaRPr/>
          </a:p>
          <a:p>
            <a:pPr>
              <a:lnSpc>
                <a:spcPct val="100000"/>
              </a:lnSpc>
            </a:pPr>
            <a:r>
              <a:rPr b="1" lang="en-US" sz="1600" strike="noStrike">
                <a:solidFill>
                  <a:srgbClr val="000000"/>
                </a:solidFill>
                <a:latin typeface="Arial"/>
                <a:ea typeface="Arial"/>
              </a:rPr>
              <a:t>Penetration Testing</a:t>
            </a:r>
            <a:endParaRPr/>
          </a:p>
        </p:txBody>
      </p:sp>
      <p:pic>
        <p:nvPicPr>
          <p:cNvPr id="720" name="Picture 4" descr=""/>
          <p:cNvPicPr/>
          <p:nvPr/>
        </p:nvPicPr>
        <p:blipFill>
          <a:blip r:embed="rId5"/>
          <a:srcRect l="0" t="0" r="0" b="-3032"/>
          <a:stretch/>
        </p:blipFill>
        <p:spPr>
          <a:xfrm>
            <a:off x="4551120" y="2676240"/>
            <a:ext cx="966240" cy="477000"/>
          </a:xfrm>
          <a:prstGeom prst="rect">
            <a:avLst/>
          </a:prstGeom>
          <a:ln>
            <a:noFill/>
          </a:ln>
        </p:spPr>
      </p:pic>
      <p:sp>
        <p:nvSpPr>
          <p:cNvPr id="721" name="CustomShape 9"/>
          <p:cNvSpPr/>
          <p:nvPr/>
        </p:nvSpPr>
        <p:spPr>
          <a:xfrm>
            <a:off x="5506920" y="2784600"/>
            <a:ext cx="1259280" cy="45576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1" lang="en-US" sz="2400" strike="noStrike">
                <a:solidFill>
                  <a:srgbClr val="00b050"/>
                </a:solidFill>
                <a:latin typeface="Arial"/>
                <a:ea typeface="Tahoma"/>
              </a:rPr>
              <a:t>Secure</a:t>
            </a:r>
            <a:endParaRPr/>
          </a:p>
        </p:txBody>
      </p:sp>
      <p:pic>
        <p:nvPicPr>
          <p:cNvPr id="722" name="Picture 4" descr=""/>
          <p:cNvPicPr/>
          <p:nvPr/>
        </p:nvPicPr>
        <p:blipFill>
          <a:blip r:embed="rId6"/>
          <a:srcRect l="0" t="0" r="0" b="-3032"/>
          <a:stretch/>
        </p:blipFill>
        <p:spPr>
          <a:xfrm>
            <a:off x="870840" y="1467720"/>
            <a:ext cx="966240" cy="477000"/>
          </a:xfrm>
          <a:prstGeom prst="rect">
            <a:avLst/>
          </a:prstGeom>
          <a:ln>
            <a:noFill/>
          </a:ln>
        </p:spPr>
      </p:pic>
      <p:sp>
        <p:nvSpPr>
          <p:cNvPr id="723" name="CustomShape 10"/>
          <p:cNvSpPr/>
          <p:nvPr/>
        </p:nvSpPr>
        <p:spPr>
          <a:xfrm>
            <a:off x="1810800" y="1584000"/>
            <a:ext cx="823680" cy="455760"/>
          </a:xfrm>
          <a:prstGeom prst="rect">
            <a:avLst/>
          </a:prstGeom>
          <a:solidFill>
            <a:srgbClr val="ffffff"/>
          </a:solidFill>
          <a:ln>
            <a:noFill/>
          </a:ln>
        </p:spPr>
        <p:style>
          <a:lnRef idx="0"/>
          <a:fillRef idx="0"/>
          <a:effectRef idx="0"/>
          <a:fontRef idx="minor"/>
        </p:style>
        <p:txBody>
          <a:bodyPr wrap="none" lIns="90000" rIns="90000" tIns="45000" bIns="45000"/>
          <a:p>
            <a:pPr>
              <a:lnSpc>
                <a:spcPct val="100000"/>
              </a:lnSpc>
            </a:pPr>
            <a:r>
              <a:rPr b="1" lang="en-US" sz="2400" strike="noStrike">
                <a:solidFill>
                  <a:srgbClr val="00b050"/>
                </a:solidFill>
                <a:latin typeface="Arial"/>
                <a:ea typeface="Tahoma"/>
              </a:rPr>
              <a:t>Plan</a:t>
            </a:r>
            <a:endParaRPr/>
          </a:p>
        </p:txBody>
      </p:sp>
      <p:sp>
        <p:nvSpPr>
          <p:cNvPr id="724" name="CustomShape 11"/>
          <p:cNvSpPr/>
          <p:nvPr/>
        </p:nvSpPr>
        <p:spPr>
          <a:xfrm>
            <a:off x="4961520" y="2017440"/>
            <a:ext cx="4019400" cy="450720"/>
          </a:xfrm>
          <a:prstGeom prst="rect">
            <a:avLst/>
          </a:prstGeom>
          <a:noFill/>
          <a:ln>
            <a:noFill/>
          </a:ln>
        </p:spPr>
        <p:style>
          <a:lnRef idx="0"/>
          <a:fillRef idx="0"/>
          <a:effectRef idx="0"/>
          <a:fontRef idx="minor"/>
        </p:style>
        <p:txBody>
          <a:bodyPr lIns="0" rIns="0" tIns="21240" bIns="0"/>
          <a:p>
            <a:pPr>
              <a:lnSpc>
                <a:spcPct val="100000"/>
              </a:lnSpc>
            </a:pPr>
            <a:r>
              <a:rPr b="1" lang="en-US" sz="1600" strike="noStrike">
                <a:solidFill>
                  <a:srgbClr val="000000"/>
                </a:solidFill>
                <a:latin typeface="Arial"/>
                <a:ea typeface="SimSun"/>
              </a:rPr>
              <a:t>SUSE Linux Health Check</a:t>
            </a:r>
            <a:endParaRPr/>
          </a:p>
          <a:p>
            <a:pPr>
              <a:lnSpc>
                <a:spcPct val="100000"/>
              </a:lnSpc>
            </a:pPr>
            <a:r>
              <a:rPr b="1" lang="en-US" sz="1600" strike="noStrike">
                <a:solidFill>
                  <a:srgbClr val="000000"/>
                </a:solidFill>
                <a:latin typeface="Arial"/>
                <a:ea typeface="SimSun"/>
              </a:rPr>
              <a:t>SAP &amp; HANA Workloads</a:t>
            </a:r>
            <a:endParaRPr/>
          </a:p>
        </p:txBody>
      </p:sp>
      <p:sp>
        <p:nvSpPr>
          <p:cNvPr id="725" name="CustomShape 12"/>
          <p:cNvSpPr/>
          <p:nvPr/>
        </p:nvSpPr>
        <p:spPr>
          <a:xfrm>
            <a:off x="1307160" y="3652560"/>
            <a:ext cx="4019400" cy="431640"/>
          </a:xfrm>
          <a:prstGeom prst="rect">
            <a:avLst/>
          </a:prstGeom>
          <a:noFill/>
          <a:ln>
            <a:noFill/>
          </a:ln>
        </p:spPr>
        <p:style>
          <a:lnRef idx="0"/>
          <a:fillRef idx="0"/>
          <a:effectRef idx="0"/>
          <a:fontRef idx="minor"/>
        </p:style>
        <p:txBody>
          <a:bodyPr lIns="0" rIns="0" tIns="21240" bIns="0"/>
          <a:p>
            <a:r>
              <a:rPr b="1" lang="en-US" sz="1600" strike="noStrike">
                <a:solidFill>
                  <a:srgbClr val="000000"/>
                </a:solidFill>
                <a:latin typeface="Arial"/>
                <a:ea typeface="SimSun"/>
              </a:rPr>
              <a:t>SUSE Linux Expert </a:t>
            </a:r>
            <a:endParaRPr/>
          </a:p>
          <a:p>
            <a:pPr>
              <a:lnSpc>
                <a:spcPct val="93000"/>
              </a:lnSpc>
            </a:pPr>
            <a:endParaRPr/>
          </a:p>
        </p:txBody>
      </p:sp>
      <p:sp>
        <p:nvSpPr>
          <p:cNvPr id="726" name="CustomShape 13"/>
          <p:cNvSpPr/>
          <p:nvPr/>
        </p:nvSpPr>
        <p:spPr>
          <a:xfrm>
            <a:off x="1307160" y="4849920"/>
            <a:ext cx="4019400" cy="1665360"/>
          </a:xfrm>
          <a:prstGeom prst="rect">
            <a:avLst/>
          </a:prstGeom>
          <a:noFill/>
          <a:ln>
            <a:noFill/>
          </a:ln>
        </p:spPr>
        <p:style>
          <a:lnRef idx="0"/>
          <a:fillRef idx="0"/>
          <a:effectRef idx="0"/>
          <a:fontRef idx="minor"/>
        </p:style>
        <p:txBody>
          <a:bodyPr lIns="0" rIns="0" tIns="21240" bIns="0"/>
          <a:p>
            <a:pPr>
              <a:lnSpc>
                <a:spcPct val="100000"/>
              </a:lnSpc>
            </a:pPr>
            <a:r>
              <a:rPr b="1" lang="en-US" sz="1600" strike="noStrike">
                <a:solidFill>
                  <a:srgbClr val="000000"/>
                </a:solidFill>
                <a:latin typeface="Arial"/>
                <a:ea typeface="SimSun"/>
              </a:rPr>
              <a:t>SUSE Start: SUSE Manager </a:t>
            </a:r>
            <a:endParaRPr/>
          </a:p>
          <a:p>
            <a:pPr>
              <a:lnSpc>
                <a:spcPct val="100000"/>
              </a:lnSpc>
            </a:pPr>
            <a:r>
              <a:rPr b="1" lang="en-US" sz="1600" strike="noStrike">
                <a:solidFill>
                  <a:srgbClr val="000000"/>
                </a:solidFill>
                <a:latin typeface="Arial"/>
                <a:ea typeface="SimSun"/>
              </a:rPr>
              <a:t>SUSE Start: SUSE Studio</a:t>
            </a:r>
            <a:endParaRPr/>
          </a:p>
          <a:p>
            <a:pPr>
              <a:lnSpc>
                <a:spcPct val="100000"/>
              </a:lnSpc>
            </a:pPr>
            <a:r>
              <a:rPr b="1" lang="en-US" sz="1600" strike="noStrike">
                <a:solidFill>
                  <a:srgbClr val="000000"/>
                </a:solidFill>
                <a:latin typeface="Arial"/>
                <a:ea typeface="SimSun"/>
              </a:rPr>
              <a:t>SUSE Start: SUSE Cloud</a:t>
            </a:r>
            <a:endParaRPr/>
          </a:p>
          <a:p>
            <a:pPr>
              <a:lnSpc>
                <a:spcPct val="100000"/>
              </a:lnSpc>
            </a:pPr>
            <a:r>
              <a:rPr b="1" lang="en-US" sz="1600" strike="noStrike">
                <a:solidFill>
                  <a:srgbClr val="000000"/>
                </a:solidFill>
                <a:latin typeface="Arial"/>
                <a:ea typeface="SimSun"/>
              </a:rPr>
              <a:t>SUSE Start: PUM</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9"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Traditional approach…</a:t>
            </a:r>
            <a:endParaRPr/>
          </a:p>
        </p:txBody>
      </p:sp>
      <p:sp>
        <p:nvSpPr>
          <p:cNvPr id="600" name="CustomShape 2"/>
          <p:cNvSpPr/>
          <p:nvPr/>
        </p:nvSpPr>
        <p:spPr>
          <a:xfrm>
            <a:off x="815760" y="1450800"/>
            <a:ext cx="7538040" cy="4885200"/>
          </a:xfrm>
          <a:prstGeom prst="rect">
            <a:avLst/>
          </a:prstGeom>
          <a:noFill/>
          <a:ln>
            <a:noFill/>
          </a:ln>
        </p:spPr>
        <p:style>
          <a:lnRef idx="0"/>
          <a:fillRef idx="0"/>
          <a:effectRef idx="0"/>
          <a:fontRef idx="minor"/>
        </p:style>
      </p:sp>
      <p:pic>
        <p:nvPicPr>
          <p:cNvPr id="601" name="Picture 2" descr=""/>
          <p:cNvPicPr/>
          <p:nvPr/>
        </p:nvPicPr>
        <p:blipFill>
          <a:blip r:embed="rId1"/>
          <a:stretch/>
        </p:blipFill>
        <p:spPr>
          <a:xfrm>
            <a:off x="2351160" y="1896120"/>
            <a:ext cx="4571280" cy="31982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2"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Traditional approach…</a:t>
            </a:r>
            <a:endParaRPr/>
          </a:p>
        </p:txBody>
      </p:sp>
      <p:sp>
        <p:nvSpPr>
          <p:cNvPr id="603"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z="2400" strike="noStrike">
                <a:solidFill>
                  <a:srgbClr val="000000"/>
                </a:solidFill>
                <a:latin typeface="Arial"/>
                <a:ea typeface="Microsoft YaHei"/>
              </a:rPr>
              <a:t>Development produces code - publishes it, then starts on the next release cycle.</a:t>
            </a:r>
            <a:endParaRPr/>
          </a:p>
        </p:txBody>
      </p:sp>
      <p:pic>
        <p:nvPicPr>
          <p:cNvPr id="604" name="Picture 2" descr=""/>
          <p:cNvPicPr/>
          <p:nvPr/>
        </p:nvPicPr>
        <p:blipFill>
          <a:blip r:embed="rId1"/>
          <a:stretch/>
        </p:blipFill>
        <p:spPr>
          <a:xfrm>
            <a:off x="1600200" y="2286000"/>
            <a:ext cx="5870520" cy="35089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5"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New Approach…</a:t>
            </a:r>
            <a:endParaRPr/>
          </a:p>
        </p:txBody>
      </p:sp>
      <p:sp>
        <p:nvSpPr>
          <p:cNvPr id="606"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z="2400" strike="noStrike">
                <a:solidFill>
                  <a:srgbClr val="000000"/>
                </a:solidFill>
                <a:latin typeface="Arial"/>
                <a:ea typeface="Microsoft YaHei"/>
              </a:rPr>
              <a:t>DevOps to the rescue!!</a:t>
            </a:r>
            <a:endParaRPr/>
          </a:p>
          <a:p>
            <a:pPr>
              <a:lnSpc>
                <a:spcPct val="93000"/>
              </a:lnSpc>
            </a:pPr>
            <a:endParaRPr/>
          </a:p>
          <a:p>
            <a:pPr>
              <a:lnSpc>
                <a:spcPct val="93000"/>
              </a:lnSpc>
            </a:pPr>
            <a:endParaRPr/>
          </a:p>
          <a:p>
            <a:pPr>
              <a:lnSpc>
                <a:spcPct val="93000"/>
              </a:lnSpc>
            </a:pPr>
            <a:r>
              <a:rPr b="1" lang="en-US" sz="2800" strike="noStrike">
                <a:solidFill>
                  <a:srgbClr val="000000"/>
                </a:solidFill>
                <a:latin typeface="Arial"/>
                <a:ea typeface="Microsoft YaHei"/>
              </a:rPr>
              <a:t>Stresses communication, collaboration and integration between </a:t>
            </a:r>
            <a:r>
              <a:rPr b="1" lang="en-US" sz="2800" strike="noStrike">
                <a:solidFill>
                  <a:srgbClr val="009933"/>
                </a:solidFill>
                <a:latin typeface="Arial"/>
                <a:ea typeface="Microsoft YaHei"/>
              </a:rPr>
              <a:t>software developers</a:t>
            </a:r>
            <a:r>
              <a:rPr b="1" lang="en-US" sz="2800" strike="noStrike">
                <a:solidFill>
                  <a:srgbClr val="000000"/>
                </a:solidFill>
                <a:latin typeface="Arial"/>
                <a:ea typeface="Microsoft YaHei"/>
              </a:rPr>
              <a:t> and </a:t>
            </a:r>
            <a:r>
              <a:rPr b="1" lang="en-US" sz="2800" strike="noStrike">
                <a:solidFill>
                  <a:srgbClr val="009933"/>
                </a:solidFill>
                <a:latin typeface="Arial"/>
                <a:ea typeface="Microsoft YaHei"/>
              </a:rPr>
              <a:t>information technology</a:t>
            </a:r>
            <a:r>
              <a:rPr b="1" lang="en-US" sz="2800" strike="noStrike">
                <a:solidFill>
                  <a:srgbClr val="000000"/>
                </a:solidFill>
                <a:latin typeface="Arial"/>
                <a:ea typeface="Microsoft YaHei"/>
              </a:rPr>
              <a:t> (IT) operations professionals.</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7"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The DevOps Way</a:t>
            </a:r>
            <a:endParaRPr/>
          </a:p>
        </p:txBody>
      </p:sp>
      <p:sp>
        <p:nvSpPr>
          <p:cNvPr id="608" name="CustomShape 2"/>
          <p:cNvSpPr/>
          <p:nvPr/>
        </p:nvSpPr>
        <p:spPr>
          <a:xfrm>
            <a:off x="815760" y="1450800"/>
            <a:ext cx="7538040" cy="4885200"/>
          </a:xfrm>
          <a:prstGeom prst="rect">
            <a:avLst/>
          </a:prstGeom>
          <a:noFill/>
          <a:ln>
            <a:noFill/>
          </a:ln>
        </p:spPr>
        <p:style>
          <a:lnRef idx="0"/>
          <a:fillRef idx="0"/>
          <a:effectRef idx="0"/>
          <a:fontRef idx="minor"/>
        </p:style>
        <p:txBody>
          <a:bodyPr lIns="0" rIns="0" tIns="0" bIns="0"/>
          <a:p>
            <a:pPr>
              <a:lnSpc>
                <a:spcPct val="93000"/>
              </a:lnSpc>
            </a:pPr>
            <a:r>
              <a:rPr lang="en-US" sz="2400" strike="noStrike">
                <a:solidFill>
                  <a:srgbClr val="000000"/>
                </a:solidFill>
                <a:latin typeface="Arial"/>
                <a:ea typeface="Microsoft YaHei"/>
              </a:rPr>
              <a:t> </a:t>
            </a:r>
            <a:endParaRPr/>
          </a:p>
        </p:txBody>
      </p:sp>
      <p:pic>
        <p:nvPicPr>
          <p:cNvPr id="609" name="Picture 3" descr=""/>
          <p:cNvPicPr/>
          <p:nvPr/>
        </p:nvPicPr>
        <p:blipFill>
          <a:blip r:embed="rId1"/>
          <a:stretch/>
        </p:blipFill>
        <p:spPr>
          <a:xfrm>
            <a:off x="685800" y="1447920"/>
            <a:ext cx="7780680" cy="45262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0" name="CustomShape 1"/>
          <p:cNvSpPr/>
          <p:nvPr/>
        </p:nvSpPr>
        <p:spPr>
          <a:xfrm>
            <a:off x="822240" y="177480"/>
            <a:ext cx="7531920" cy="1144440"/>
          </a:xfrm>
          <a:prstGeom prst="rect">
            <a:avLst/>
          </a:prstGeom>
          <a:noFill/>
          <a:ln>
            <a:noFill/>
          </a:ln>
        </p:spPr>
        <p:style>
          <a:lnRef idx="0"/>
          <a:fillRef idx="0"/>
          <a:effectRef idx="0"/>
          <a:fontRef idx="minor"/>
        </p:style>
        <p:txBody>
          <a:bodyPr lIns="0" rIns="0" tIns="0" bIns="0" anchor="ctr"/>
          <a:p>
            <a:pPr>
              <a:lnSpc>
                <a:spcPct val="100000"/>
              </a:lnSpc>
            </a:pPr>
            <a:r>
              <a:rPr b="1" lang="en-US" sz="3200" strike="noStrike">
                <a:solidFill>
                  <a:srgbClr val="454c51"/>
                </a:solidFill>
                <a:latin typeface="Arial"/>
                <a:ea typeface="Lucida Sans Unicode"/>
              </a:rPr>
              <a:t>DevOps</a:t>
            </a:r>
            <a:endParaRPr/>
          </a:p>
        </p:txBody>
      </p:sp>
      <p:sp>
        <p:nvSpPr>
          <p:cNvPr id="611" name="CustomShape 2"/>
          <p:cNvSpPr/>
          <p:nvPr/>
        </p:nvSpPr>
        <p:spPr>
          <a:xfrm>
            <a:off x="815760" y="1066680"/>
            <a:ext cx="7538040" cy="5269320"/>
          </a:xfrm>
          <a:prstGeom prst="rect">
            <a:avLst/>
          </a:prstGeom>
          <a:noFill/>
          <a:ln>
            <a:noFill/>
          </a:ln>
        </p:spPr>
        <p:style>
          <a:lnRef idx="0"/>
          <a:fillRef idx="0"/>
          <a:effectRef idx="0"/>
          <a:fontRef idx="minor"/>
        </p:style>
      </p:sp>
      <p:pic>
        <p:nvPicPr>
          <p:cNvPr id="612" name="Picture 2" descr=""/>
          <p:cNvPicPr/>
          <p:nvPr/>
        </p:nvPicPr>
        <p:blipFill>
          <a:blip r:embed="rId1"/>
          <a:stretch/>
        </p:blipFill>
        <p:spPr>
          <a:xfrm>
            <a:off x="2115000" y="1374480"/>
            <a:ext cx="5294160" cy="50288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3" name="CustomShape 1"/>
          <p:cNvSpPr/>
          <p:nvPr/>
        </p:nvSpPr>
        <p:spPr>
          <a:xfrm>
            <a:off x="822960" y="2743200"/>
            <a:ext cx="7517160" cy="1143720"/>
          </a:xfrm>
          <a:prstGeom prst="rect">
            <a:avLst/>
          </a:prstGeom>
          <a:noFill/>
          <a:ln>
            <a:noFill/>
          </a:ln>
        </p:spPr>
        <p:style>
          <a:lnRef idx="0"/>
          <a:fillRef idx="0"/>
          <a:effectRef idx="0"/>
          <a:fontRef idx="minor"/>
        </p:style>
        <p:txBody>
          <a:bodyPr lIns="0" rIns="0" tIns="0" bIns="0" anchor="ctr"/>
          <a:p>
            <a:pPr algn="r">
              <a:lnSpc>
                <a:spcPct val="100000"/>
              </a:lnSpc>
            </a:pPr>
            <a:r>
              <a:rPr lang="en-US" sz="3200" strike="noStrike">
                <a:solidFill>
                  <a:srgbClr val="ffffff"/>
                </a:solidFill>
                <a:latin typeface="Arial"/>
                <a:ea typeface="Microsoft YaHei"/>
              </a:rPr>
              <a:t>Problem Statements</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SUSE® Presentation</Template>
  <TotalTime>22188</TotalTime>
  <Application>LibreOffice/4.4.2.2$Linux_X86_64 LibreOffice_project/40m0$Build-2</Application>
  <Paragraphs>387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2014-07-02T05:48:19Z</dcterms:created>
  <dc:creator>Jeff Price</dc:creator>
  <dc:language>en-US</dc:language>
  <cp:lastModifiedBy>Rick Ashford</cp:lastModifiedBy>
  <dcterms:modified xsi:type="dcterms:W3CDTF">2015-05-21T07:49:13Z</dcterms:modified>
  <cp:revision>69</cp:revision>
  <dc:title>Shoppers Drug Mart - Making the Move to DevOps Methods…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35</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61</vt:i4>
  </property>
</Properties>
</file>